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7481D-31E2-4140-89B7-020E47771C62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4E874-A67F-4020-9898-A1FEC69653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16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4E874-A67F-4020-9898-A1FEC696535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391BBD-3E30-47F8-8EBA-1D610B67F8AA}" type="datetimeFigureOut">
              <a:rPr lang="it-IT" smtClean="0"/>
              <a:pPr/>
              <a:t>09/02/2014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A6C1C0-950F-4800-AF9A-E84EE89D28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ria.lascuola.it/visualizza_flash_800.php?file=come_funzionava_la_curti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4968552" cy="374441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065361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Il feudalesimo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rapporto di vassallaggio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1533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a inversione 9"/>
          <p:cNvSpPr/>
          <p:nvPr/>
        </p:nvSpPr>
        <p:spPr>
          <a:xfrm rot="875592">
            <a:off x="2576475" y="1159287"/>
            <a:ext cx="3496107" cy="158719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urva 10"/>
          <p:cNvSpPr/>
          <p:nvPr/>
        </p:nvSpPr>
        <p:spPr>
          <a:xfrm rot="11972241">
            <a:off x="2746749" y="4893266"/>
            <a:ext cx="3013998" cy="16610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 signore offre la propria protezione e consegna un </a:t>
            </a:r>
          </a:p>
          <a:p>
            <a:r>
              <a:rPr lang="it-IT" dirty="0" smtClean="0"/>
              <a:t>      BENEFICIO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347864" y="465313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vassallo si impegna alla fedeltà militare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SIGNORE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588224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VASSALLO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/>
          <a:lstStyle/>
          <a:p>
            <a:r>
              <a:rPr lang="it-IT" dirty="0" smtClean="0"/>
              <a:t>La società franca è caratterizzata dal rapporto di vassallaggio</a:t>
            </a:r>
          </a:p>
          <a:p>
            <a:r>
              <a:rPr lang="it-IT" dirty="0" smtClean="0"/>
              <a:t>Carlo nominava i conti vassalli per creare con loro un legame forte</a:t>
            </a:r>
          </a:p>
          <a:p>
            <a:r>
              <a:rPr lang="it-IT" dirty="0" smtClean="0"/>
              <a:t>Un  individuo in qualità di CONTE amministrava il suo territorio, in qualità di VASSALLO amministrava la terra e giurava fedeltà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C00000"/>
                </a:solidFill>
              </a:rPr>
              <a:t>Conti e vassalli</a:t>
            </a:r>
            <a:endParaRPr lang="it-IT" sz="48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data:image/jpeg;base64,/9j/4AAQSkZJRgABAQAAAQABAAD/2wCEAAkGBxQSEhUUExQWFRUXGRkaGBgYGCAcHBsfHx4dGBgeGyAeICggHSAmHBscITEiJiksLi4uIB83ODMsNygtLisBCgoKDg0OGxAQGy8kICQvOCwsLzQ0LywsLCwvNCwsLzQsNCwsLCwsLCwsLCwsLCwsLCw0LCwsLDQsLCwsLCwsLP/AABEIAQgAvwMBIgACEQEDEQH/xAAcAAACAwEBAQEAAAAAAAAAAAAFBgMEBwIAAQj/xABMEAACAgAEAwYCBwQGBwcEAwABAgMRAAQSIQUxQQYTIlFhcTKBBxRCkaGx8CNSYsEVJDNy0fElQ4KSorLhFkRTc4PC0jQ1lLNUY5P/xAAaAQACAwEBAAAAAAAAAAAAAAADBAECBQAG/8QAOxEAAQMCAwQHBgUDBQEAAAAAAQACEQMhBBIxQWHB8BNRcZGhsdEFFCIzgeEjJDJS8TRC0nKSorLCJf/aAAwDAQACEQMRAD8Aae2eYaDOd9HWtchmSpIseBhINhvtRwK4h2mzghzniAMcOTeJwN6lIWRj68zQFKRgn26yLTZ3KRiTuxLDmYi2nVsy+MAHbdSR6YFrwCHuJJW4nL3OgQSOqxqumPwKhtSTTE77k3zOERdEKMQcYlQ5JS5ZZMm8r38TMkaPd/OuW+r7g3Y/JrFlYMzM9HQdKN1QatB1M1KLbUOSC060cQcVyUcAlWPiEzy5XLkLHIikCORUUqrBQKOqPeyVse4sdluBjPRpJmXJykCrGik6RIUUBmbkQi1pA2vSSaN3IsuX3L8bzeeYJkYVEakgyUViHmNVKzb/ALoU+mDOX7AtIv8AXM3LJdXHEe7jqgKI5ncWTtZ8sOsEaqqqoUKBShQAAPIAbYocS4WZXR9bLoZWC0CvhJNgHkxutRvbkOuOMFTdCF+j7h9C4LIFWXcn5nVv74pR9jOHpMYY3kjlKd53azm9IOkOUN2AW2LDnyutnW8DsxwmOSUTNrZlC6R3jhRpNg6AQCb33Buh5YiVyDJwTMxMSs4nQ14XAV13NsrDwtYI8NKBQrmcfWm53zGxHL5dfywySSaVJOwAJPy54XMrnBmYu+0FHSgwKSBTe66C6IXFV4gvnipB1Csl7jvZpZnXMRzSQyCrEYtnOkqugalp99N3uPXFeHOZeCIiaV5izsrNPl3B1LYKCo33s77k1WDPF81GqZd2Zgv1mHTo3GqytPuPBz9m09RhOzaa24chPhfO5uxe5/rEadefX0xaYE87VBEqccGdpTGmbgEhBIik4eEZRViw0dgeRPmOeGLspwgZOGgpEr+KZzQuiQAANlUA8ue+++LExWDMZvNTtoiZI0Qmjfwhq0+MEsoFHblR+KgfBPrHF5Wstl8rF4W7s7s/MrZ2JHU8lB2Fm8cZNlwRDOcfhyzjUFeR3aliRjIeQ1EDc0tV4SD4SCBviZM1nZwTDk2j28LZlxHy5Wm7157A8uWGHgHDY8vrSOJYk2Cnwlmqx4m1szeYuqBArbF3P5QyqArlKYHUvPqNj0O/UEctjjrLuxLK8M4loonJBvUyNvvfILt/Lz54qPkuJoGLw5fMHbT3Uvd15/2i7+9ncDDww6YqrlNMjSamOoAafDQAArkAdiCbJJGtq2oClurzVr7EiZbjiFzBmIXysjXcc48LjkdLbK12Pv6nnDxHgyiOQKW7pfGVveJhqYtARurgb90QFPh+EnD3xrJQzQuuYjWSMAkhtuQ5hrGk+tj3GEOSVuHyxRu/eZWbwRSv8cbg0IpSvNdRO/SjXI1wAiyshPHuIS5z6tkpCFzCz/2pUlSqoWjkANfFTAqfI8t6lHCs7yHEI2FWP6shFXvyGCvFMnl4szFmm8BVmDddZZH3rfxajzHp5YE8EybJBkyQ0ZgeVmVrAKyPIVoA0TTp05BvTET8NirDVccc4dnly0nePlZUWNzfclHUVvoI2sjyw/cBXTlcuPKKMf8ACMZzxSQKuY1SOupc4ArsaOqSLuyAdiSCxHoDjTeGgCGKr06Fq/YVgVY2CJT1Qv6Q82Ic1w6Vj4UeYsQCaU92pIA3ujhTzfFMu3Ds9l1J1NPI0SBG3BdHUjw0PhbY+WA2V4e3f5kRiu6nIRR4dNu9MK5FdIrrsN+uGjKQZzSR9dmUmqtmaq8tT1XTliKmMpUnQ4353FDbhaj25miyG8f4tExzsihqmXKor6G0toUM9EqAACiqR1K41LgnDFXIwwch3CqaAO7J4zR2JJJO/PCJn+Bz5iPRLxLUpu1eNSOvM6gepxR4/wAMMcEjjiksrIg0x97z5DkJL69BjmYyk8jKfP0QzSc0XC1XheREEYjB1Ebsxq3Y7uxraydziHPcV7qVUIsMpJ0hi48aItKqmxb7mxp51VkBuxWeSDh+SWRyWkiQi7JYyGxyB3tx8rPIHDUpNYZNkNRTMQDQs1sBXPoLPL3OKvCllEYWYgsNr6kUKL0Auu7vSAvlj5meKRpKkTHSzjwsSAC1+FOd6yNRArfS3li42IKsBKhOZTVo1Lq38Ni9qJ29NS3/AHl88fXF4hTJqsrSjYsACKWiR9q61FiAq7nkq+WM/wCLNmZOJZruMy0DQLAqA+ONtSazrQ/3iLH+VKlRtNuZxsFdrS4wNUO7eZPuJC+vSsrxnu9Ox0vqfSRYu6c3zP4fMrKfreQUGqn4gGvf4pixFHzFD54g7Z8UzLxBM1l0GllYTxMdFgEeIEEiwTsT5eWOW7UQLKH+rG1ZpVNm9Uls27NvuSQem1AViG1Q5stMg9SkscDdFe3nEkOUKo6uTKENUxBXdwf3SL9Tv64WeByZrOCPJROYo0tpNBIBtizyTMDZsnZeWwFYYOGdkpM2zSzJ9XibcRhT3htg7NZP7NmoAmtWnahV4eIcskKaEVIk/dRaHzrrvzOBVcQG2CsxhKWsz9F2SYUe8LgAFlaiaAF1WnoDy8+pOPi/RplIwF+sZgVzAmIoDpQAxW7RfSDFBqjgbvJACNV+AH3+1R5gUOe+IOC57iEtMs+Sc+EkbsQGGoFijbbUd657etWmu4SPE+XIUkMGpRr6MMr3aZwqzshzTxxmRizFYwqDc/xFh8j54dHbCr2f4esCJk5nqYtLKCq+FySzFkLqfEpcEUb8I5iwWuQYachNVPLTF1th1NijR8q1AEgg+W94B9v+FLm8lPDtrCGVL52ln7j8JP8AFhiWYNuCCASDRuiNiD6g7HCj294u+UWFoY1kknl7nSzMBRXcijQPhAutvvuAbyrQhHCcwuayuWklCy2oYh02LraE0bujbepr5Su7NJyABBuvIbCq5ffhUynGc1k44sscqHEeobNZa7boCFAJ+dbVg1wrjyzOVkjaA/EC7WtVTCyq72ScCcWuiDbZdGDS3UKDtPklfLyEPNq0raiQhDuBut0Ttd89saOo0gL+6APu2xlnFO08Su0elmjDqHk0WmkG200bPkDW/wCeshL3898VeHKW2KyabIpPns73mqhKetfakG/3YJZfszlSQChJ9XP+OIP6Nmn4lnUgYRr3p7xmAJQa3NKL3LW1XyAwZzPYeSONjDm5TLsRqJCkhmI1CyN1pRsdx74WxFCq97oqZe9GpV6LaTWlklUeJdn+H5WMySx3bABdTMzHmAoB9cR5ns7NLAwy/BhGXHgkaWNZF5b6WbUCRtz6nEXZbNS5ni2VXMrTQ94GXatSq4LUNr1UdtrAo1WNizZfSdBp+YsXdGyOY5ixfS8GwmGLGzVcS7tMJStUBd8IAHYhnZrh2jJZSOaMCWGKIEGjodU0miLF8xYwXJxW4a8hjQygiQi2U1a3vpOklbHI0aJF9cVDwr+snMd7JZCAICAgCCQUaHiBMhaj1AN7CnDdACvLEuotpGo7XQuhuBfOr3x1f6OOJ1LIwBAYggEiwDVCwCDXsRiHheVMSaC2oCgm1aVAAAsklq38R3PW+eI2K21QcNjmVSJvMlbfU3iZjpNIq0ooLXTnvvjPuLZ8wcRzkpy+ZeImFTKkTMq6IwGNgcrPMY07MSaVZiCaBNAWTW9ADmfIeePsEwZQRyPn06EHyI5EYrUpsqsLH6H+VZrixwLdUiw5hJUDqwZGGoHbcdPfFDi3DFmUU2mRfEknVSKI+Ww2xBkOzEkqlYZzFAcxOyGPctGXYooFeHfVuWG3SyMXcx2LeNWbK5nMPILOmYgo9WSpI3Xlzxij2c+k6WP0NvutL3tjmw5pjb9le4N20jMBfM0mYjbRKou2avD3ajdtW5AF0b6AHEcXAszxNteY1ZXKXYhBqWUdNZ+wp8ufsabArgOSgGQ/pCP9pmopu9mYjxDQQJoRfwqIbr/ZJGDWW7WT2rtLHKnepHIkcDhV16R4JWI1aTIhJZQCvLG1ToNHxOufAFZjn7G/dNGQ4JlYEVI4IlUCltAT62SCSfc4AdtuAQiI5mEJBmI90YFY+8rxaCTQs1sbBB9CcRcQ4DK2Ztoo5tie8kj7w6iQV+LwLGoLDQpDeEfFZbB7iWSjSBu7REYFGJSPclXDclUk8j0NX74YvoUMJHHEmzmSWZWp0GpSo2SZAsiaOWzgpYG1PIp+EU9cJz31jLwzgUJY1evLUAa+/Gf9n80gyM0i0gLOzL+4P2mmwN1TSaA8758sN3ZiORchklj0mok16j009NjfO9jzA6E0I3CJoUVhywTVWrxEE2zNvy21E18sZ79KbN3/AA5UdYzrnYM/wghYwCeXmRjSWws8Z7KQZ+Q/W4nZYz+yYSFRRClgFVt/FZ1MAenIXikAyD6ok5YISVLlM8wtc1lmvkViNee3ixWfI59TtmIDvdGGv8cEuP8AZmLhLpmMt3gy7Wk6E66YgmJxfqNPPqPPFTI8OzWeQTd42WQs2lVo6l+yWPOzTbD+HljLdhqrHwMuXryjyAWpSxDHNvmnqn7ofm8tmyBHL3DpI6IxVSCA7BSR67414tTHGVPw+XLyRGWZpIVnjL6l8SgMpBvnV+fpjT32Js74LTs3ZrstyUGvd+3TbdK+RlXIcRzSysIxOVlhdjs96tahjsCCarn+FtyyndmAAIvUdhyNb9PfCp9KEaa4WIVmEOaOlk1ClQSavQgitv8AMJmOz6xQHMGLL6FTvArd892LAIMijnXn7HDFVzWvuddm9I07t7Ff7N5qKbjUksZXu1idtQ5bCOMtvtzJ/W+NKyedSXV3bq+kgEqQaJAYcvNWVh6EYzj6L0EmezshA8CLCAAAoGrSQFGwH7IVjScvl1jFKDRLMbJO7HUefIWeQ2HSsMAQ0IR1XszmVjUu5pQRZPqaHL1Ix1rvyPtiPNZZZVKOoZSRYPLY2PxF+9Y8kKooVVCqOQAoDrjlwVHifGEgaNX+3qO3xALVkL8TAFlB0ja7O2CbYiX/ACx0McpXGYy6yKUkUMp5hgCD13B54imgEcMghVVOmQqqgAFm1NdDayxsnzOI4+HETtPrrUFBVUALKoIVXY2TpZmYVpqyNxggDidFGqSfoyyKtw7LMG1DSx2Fbszkj03JHyGGhX7sW7Kq7bV0UeK/x9qxl3D8/nos3nosksLJHNIe6lsAamaihBDbgXua5Y74zm+JyJDFOctl1zEqwMYrZ6kOk0GJHw3e/lgBLGvygiZ6+SiXLZOiIfRVlPrMeZncEI+ZlIH72pV1i+qG9JG4JXzUUQ4PkAcvncsN8zltcQd3P9malgNsTpGkIDVDwD0w1ZYR5VIMtGjBQAicq2smySNTc2IG58RqgaGdp+DSGRc1lQrTKAkkTVonj1Xoa9gw5qflhuboCt8L7RrNJWqMKwARVbvGuzetktE2oadR9+mCWcNo46lGoXudvL3IHzHngDwbtDAyyDL5efvVIEsPdkMrbkK7uQgHOvFVEeYwW4dlJATLLp71wPCtlUUWVVfM7+JvtH0CgTtlSFm3AFSfhUcKo4MkgiPkSXpCas0tE3VAoRys406OEIqouwUBR7DYfhjO5Z4+GytlpiY4nkkeFyLQIxLjcCwVYsKq12O9grZbtFJlq1zuwcF071A0ekVZEiA2N7t5Frz6YoW7FcFOkubUOqMaZgSPL29yLIHUK3kakDUMD+B8WizQLqF7xQAdtwreJGBIBKNz9w2L77YGQiNugvHsq2Zy+agZDTIwjJAomvBXiNsJF1A7Va9bwtcA4jeRg0gDwC76FfDRFbG1vD3HKHUMptSAQRyIO4o4yLt4Fgz8mjvYg8cbsYCFt2ZlZmBNbgAe+B1ml7bWKNQcGOvcFGe0kytE1lQZnWMX8RLMviA6bHn7XW2Hyb4jjFskInly50ZhpDPF+1lo7BrpaOner+R8sbO6HrhUCGxt2o73ZnSlX6UpP2grpks5QP8AdAP/AAnFntflymR7vmLy6j1HexqAcVfpV3kiXxX9Wzew8iq19/lgj2pspEDW+Zy//DIG/ljsWB0jO2e5J0ZylQfRHH/9fIOTZplHspJ/Jxh0z2ZdGQKjPdlgB0BUfESFBGrVvzCtW+E76LM2iZIs23e5qXxVtZYBQTyFmgLO5oC8PZxoxEJfVRZ0uI37rSZNJ0ajS6q8NmjQvrR9sQ5BZAgWXdhQ1agS1AeJqVRZN8hXLbfFoHy6Yg4jme7jZ6vSOW4s3QF0a9+mOUqpNlpjMrq40KKKbi7PjYneyABpG292TeLkzFUZgrOQCQi1qYgXpFkCzy3NY7y8uoXRG5HiBU7Ejkem1g9RRGPksgUjU1aiFW6Fk8gPM+npjl0rnKZjvF1AELZ0kkEMOjLpJBU9OuK+c7/vF7sJ3YHi1PV2wvYITsmoimFnY7b4vRoFUBQFAFAAAAfdtiM5hdejUNWnVpvfTdaq8r2vzxygLMuGPp41xFWujoIvrsrD/mxP2wH7Th+9/wBci9P1uccZtSvHpzXx5ZenkIh/7Dv74+doXvM8OG2+bi5f3l/xxkVj/wDQaOv0TrR+XJWoMBiCYkKSoJIGwH+Y/PEMjyd8KUd3VE2L3s6vkQFr+K78JBDcd4rI5eDKkK4pZZjuIbokKt20ukggchdnoDrxCTmyXvr7ycSeaFlXuIo45138ZJZnWx4T3RFXubLV54Y+0nbTKZNW7yTXIo3jj8T/AD6L8yMBspwpIe6SNiqRROrDbVIS8codhYBNxSAk3Yc7mzef/VI3lysAoRySKT0UrYIFA6bP4YipUDSN/BHo0M7XOP8AbxRvOdrZc0bkZAh+GApG4AuhqLqSx2o1tY61eC+Q7RRaArqFoUKFg7b87q6353hnz/CFlUa4o5R0VlBq7BNEbfEdxv4jgSew2WdSwVodjZSRqXzIViyiuXKsIiq9zpBP10TmehkDXMHaDfxVPhgBIzORYIwBR4XFIRZJVlG8bagCGXbnsbOGThWeGaicMrIfgdNRDpYNglSCNuTqd+YOFuDs5HBKk8MsqBb1A0wdDQFrtW41A8xXpg7mIDHIsyEWfCdq1Lz0kel2p6eIcmOGmVGvEg3Sbm5XW0ROKEJem9zZti29AbaidI2Gw25+Zxmn0if/AFUurrkaHqe9xoubnagYlLGx5cuZFahuQNIPQsDRAOM0+k1gc3XVcmSfbvhiHCRz1hXZqus9GDnMrHQoS5YaeQ2MnL2rGmSg4zkRKeKZa7I7wcjQ1Kjut1/expDMQeX34SofJama/wAwpQ+k5SZYwBucrmQvlZMa8/8Aaxb7RqpOVs7d+Dz5aYpWv8MVvpDcnNwrZH9Wk9t5oV/kMUO32aYBCOarmWF+fcsoP/GcTib12jt8krS/QSjf0P5RTwnLuVBYtO1neiZWTb5KMOc0qopZ2AVRZLEAADzPTCp2CkePJZCNUPdtlwWIU7O1uCSfDpPivrbJ0xnXb7tS2amKq39XiakHRyLtz0I229Olk41XpVo2I7xX6QY8u0gyWqd5GJaSahHZOxAUKzkLpQE14VTnV447O9u+KS6pBlBmYUFkxoyHypGBIcjyCsccfRv2CXMoM1m1LRH+yiN09fbfqVvYL13uxjX4lCgKqhQuwAFADpQHIY4DaVxI0CQeF/SjlJJO7nSXKvsP2g8IP8VbqPVgB54dc3kEl06/EFJYUxANqVNgGmBVjsbGBPa3svBxCMq6gSAHu5B8SkcrP2l9Pf0wL7A8cC8NhafUDHrhYBWcgxhiAdIJvQAPU6QNyAeIjRdMpvjjCgKBSqAAPIDYYqS8ORpRNR7xQKIZhsNWxANEeImq50egqXOxl42CkqSNjZWjzWyNwLq+tXj5k4WjjCu7OwslmNnclquhYF0NroC7Nk1ClZ52kkI42nX+qj83P5AYg4lT8Q4auxqZmv1BQj23XFbtTmL401fZhUD/AHQ3/vxWZy/EciimiWkAPkSuxNEHauhHvjLqsnHNO7gVotb+Tc7f6LQu1/FHijWOMlZJSw1KNTJGouSRR1YClUUfEy7HFDLZYRRrHGNCqPhNsbJLMWPViSSTfM31xH9XJzkjGVpFgUZcI3mazRJNbkK8K2T4gu5JvF55AdhvX+Xl5403xELPbqqUmT1lAdO1gkiz4laOl6C9e9+XLyypCuYkJca0VVRDex03uOViqo+oxq/EeIx5ZDLISFQryBNnoKH6uutYy3h0XdxRXz0uSfWg35IReAVTDbJ7BCXmRbb3/dEMvl2jXTE0sQoD9lIRsCSP3v3j+Hlgrlu0+bjGkzd4tVUy2w8iWUi/muK8bj5Ec8fZOR/njL94eLFbzvZ9B14VfP8AarOiPR+wYyfs1Kq1212QLA9d7A9cOPZnOM+SSKSu8i0qKcMaFhWbqLojcfZxm/DyZcy8lDTGCqUNrP8AOrPzGHLsnIC0jDqE3HpqA+6yPmcOU35Xhka69qzMThW9CarTobbxoT3lN/CpSLQ9NxvjPvpBF56f+HILV/8Am74clZXpS2nVsSAp26imBBB+E2DzwmfSAAM3JRYn6ioN1e84A5Vy5fdhhwGUxu8ws5hMhXciL4pl1/daR79oVH88aDJ+qwhcG/8Au0Z3/s5SP9xBjQGGFKAii3sTNc/iuSX25e+IJzsZeL2GvMgbf7u/ywJ+kueozX/hOB85IQfnp1DBntkNWePwikyS896OZLtYvooFbdTfTCp9JU1uib6NChv9p2vf/wBPEvE4xo50CA21AlaTnWOV4PYoPHk1A3+13YA/4q3GMRyGX1PFGAfG8aUOZDMAa/QxuXaDgss+XzUYdWWSJ1jSmuwFMW5YgG1fVS+K05Vvg/C+INC6SoAHjcMuobAowNEc+YojGm5KsOq/RK5NZcukUTSQRAaajOh9KjRpDbkcviU9BR33VMr2ZkjzBCR6LU1JcxkR6aiZWkZWTkepJ2MYBsMfYbjEWaykTREDQixuvVGVQCD+BB6isXuMZ3uQGtQSQPEGOob0LVSbs2Nuh87wQOKHEJP4lkHGYnmEccrxsS8ja3ZR3Ik0pTDu6JjqqFFjYNKWbgfCY1yUMEirKvdIJNSgiRiLdmB2Nmzv54pTZ/8AYZ2RtGooFEaMSbKmNAQyqQzuQoUjoMXeF8SuQwFCNChQ2lxqKACTmgUAak0kMddtXwnEPJhcIlX8zmFDRozAFyQoJ3YgFiB5mhfsDilxfjEcAa9UjhdXdx7uR5myAi/xMQPXFPtXme7RSgLZiR0jy6a2Cl9QcMwUjwrpLN5oCOTVhcGTWNCWuYlixZ1syMvOVw3gOwtddpFH3RoswBhjJuVJdFkq52d5M9mM6YpTlydAYIG00qDxaSdhpIsYtcDlWbi+SKMpVBIzEHYWj7/dv88Fczw0NKXIjMzEnVoPeAgKHJdCsgCg+JgUEdrfiPd4tx9jTOhzEEn1XN0yh1CMj2KbvCoAe7K69KttuCRZq7CsFXpJv4I4xTuiNKLKfgmYMsZn6TyyzA3dqXKoT5fs1QV6YvxLZ3H66edjYff64q8HkJjEHd91NEoRoS1stLSkE/EjAEhxz3HMY+8c4iMpA0pAB+FAzULY6QT1ocz7dMCcBmuqiYsk/tzxYSTDLKoPdtbuV1USPhrqLoEb37gYEzk7bAANEPKvihYUABWkL9+LXDao2bZizux+2zG3J+ZurPStqxT4qh7tv4VJ+alWH/67+Z8sKOrZ6mTSCtylhugo59SR4886K5w9zoAu6ofgD+IIPveIeN5grGEX+0kOhAPPr8qxahCnxajYG++xHxLY9iMUuGDvpDmCDprTEP4erfM4ThucvOg89nPUtGXGm2mNTb6bTztVvh+UEMYRaOn7yTzvF/sjOBmnHR4y6X56lEinfn4SfvxXB39f1+GIMkSucgKAks+1GjRoSA+1Ka6+LzxbDPmpJ1Q/aFPLQyt0FueepPpS7sUb2+W4/H8sI3bPMd5m5Wrf6pAD7mZCw+V/nh+aQDy/RrGd9poO7zGdI5GOFl/2pFv5aw22NB/6T2jzC87Su7v8ijvZ4E8aPkmXkI+elcaCdsZ92Te+LSE8xl5PYjvFG/4V88P7NgNH5TRuRax/FckTta3+lJBRsjJi72AD6jf66HCx2zcHNoOofLr8vEfzOGbtWp/paTyrKfmR/jhc4xGDxLLhqIbOZcG+o/ZCvb/HFRfHRu/xVB/TTv8AVbaeII0zRbh15XXi2UkrR3rWoN1VjzGEjt39HSZhnzMDrBKbMit/ZyH94nmh82ojzHXD6UAJoAEmyRtZ5b+ewA+Q8sJmchTiZ1yM/wBVR2CIDSzhaGskb6b1AD+EEHGlKSSh2R4Y+TzkCQTmaSYsuZEK3FHHsFYOV0llNte42re6OozyzorI+X+sIRWqNkGoHnrSVlA+TMD5DlgOcoYVT6pojdBQDglZEssY3I3AtiQ25BJNGyDdXtBKaVspIrkGzatECPOQG6PlpvzG+9pGxVO9VMmhkzKZYxCKHLqJ+6G/iLERB2B0k7SSaVvcKSemGg4TpRnBI2ZV4g4BUQDVokUfAHfY6+oOkhbI3GC+Vz75kwTQFRBT96rEh75aCun4lbY+IciN7sVcZUtshuZkDcSkkb4MlldQ2J/aTFt6Xc1HHWwJ8R9McZmJpWEhTc1q15aXpoPhKSArvGh3LbryB2HuzPEU+scQZ6CvmSgPNaiijjo/ifLn8x/Z3gEefy8eYeKAqxkC61kYsqyMisyiRI7IW9hgogKNqvp2cEoYp4CDsJDI6MV1aVkR9MlWxfTqZS1Mb2u9wvjKwFYM1GcvKT4WY6opSeZjl2WyfsNpI6DArN9tIOHSLlJ1OyghobZQDv4lc2nUhVLUKo8gJ+Idq8jm4GRJo3LEXG/hNXqe1er8AYdeg644mbLgIuhvb/iXDjmcuZnbv49RHdAmlN+GTSCaLDYc9yeWLfZ3guWzEKzyBMw0otQx1iMVvGuuyADsb3Js7bUtZ/gCEF8pGAbto0FK4NVpXowsEHYGyD5iDh08+TkFKUVz44pPCjg/bXakcbWeR5G+WE8QC0zHPBNUqYe34Tfq51XztD2WkyTM8NvB9pbtoa5VRtkHoLHr1D53MakY7XofccrMZUUeVeXQk/drOQmSZSVN7bgMCVNA02kkciPP88JHa7hKRLI0CsZH2EcallDMetbLrBuqN93sPNRsucARfnVOsxGRpaTby553LfE01d1l0YgCNGmc+HavhG/UDa9/li/DmUICqVIUbaSDXQct+ntijDkWDNHL43iYq7sSy2ABQB+LTyF0K33usXMrmEf4JFOwrbp7c/x+WB4kDQDTzWrgi6Mx1Pl1bPrvXZvlfqG/x+XTrilNI2zEhSrG7NadvENR2A1Jd4vMpFmuW5Hn6r6+n4YpZpjqJUay4UgAfEyOK/3gw+44HQ/Vzzoi4w/Aez+PHmy0twHGrfejRG+4HPbY4T+2sIEt7DvI4h/uzr/8x+OHGZyWI8/xwsdsACsbdQypseY76I7/AHfjjRqkZSOzzC81RnMPr5LvszHXFpCK2yrk/OUYelPPCP2Zb/Ss48sqPxkHr6Ydw4GFqJik2eoJiqPxHdqR+1VnjBAGxXL6jfkSwr5YW+LMTxPLAggfXIuYoGmyy7ee6nDNxeTVxmSxWgwLzu7WgfTdvwwDzTr/AElk3YEg5pxV+U/dqR/tC/lgjW/nM27nySxd+Bl+q0TtVxlXy4jicF8zIIFIPQltZBBI+BH67Ggd9sTnLhQAo0qopVUaQB6AbDA3thMf6T4bGSdNZt682EWld/Yk/d54IzXqLjnSoNuVv4262aKmiK8Iw8QErJXTN08uf+eOTv1/XLnjtGN192+Pkh88DkKyjCHzv9efngfHxZMnmW1jTHNFLM1A/HCAWPPm0d719heeChevzws9quEjOS5SF9QS5WdhtsoS11cwWBI5+Z3rEtAlcUK7I5t5Itc0SxrPJJ3TDbWzM0hjPn4i2kn4iCPCfEW/sVxWJcjAjHu2SJLQ8zsN1HNtyQRVhgQd8Uu0aZbTHHOyxqdKogvf7K6FXxeG9W2wrpvgFNmFXh8ssdsY4mjj1CmJswo1AfEW07bDxDqFs4M2VLhRdg1izTcQd41kSafvNLqGFM0jDY+X6rHuIcPgh4jAseXjIaGc91oJV2CsRagEk7D4QT5DFjsUFSfPqBtG8UQH/lqyEfet+946zbj+muHeglu/VX3/AAxjsqH34tnmAnXMHQZoRoh4Z3RY0jj7tZkjPhoszJIpKWLXSWsfvr5G5JoY8xHTAstmwRTKw8LCjuD05bgg7g7z9oM2PrMShq1QySAD7SqV1eI7L4W52Om+IRGRJ3oc+JVV1J8LVfi3Fq4B57WLBoCxpuiLpZsg2S+3ZmZJlfKzKh3DPIOn7rCjrHvVVzw25SPu10KzNqJZ2fdmY1ZJ5gbAAb7AC9sVoJLNCxvQB52Nt/17c7wvduuNd3lmSJg0spMYC+IgV4zsbBrw30JwJkDRFcXVDJul0y9/JmJRq0vMxQnyAVQeRu9PXljz7+HUGH7jAD7qAr7sc5aIRoqXuBRNE78yduW+O+/HLUrXyDArftfP7sZVRznPLgvUUaYp0mtOsX5ngVyZ6BDEgLRs/EnkT+8nr5c7GB2ezLRgsvhZTqBH2WIYGvYqGv8AiGLWdsUQeXLVzQHaz+9GeR+/2EyoWlRV+BjEFvnpZgADe1i9O/lhigwEzzzzvKWKqlrSDzzz1DYQpKqT1VSSavkLP88Kna/ZI+Qthtf8UbbemGrMmzQG35cqr26e2FrtpDcKE7kSp+J/wAw1UvKxqViF97Hkf0rm/P6vFXtYJ/MYdCMJPZeMji81HY5Uah661A/LD20e+F2CabTuHkEzUMVHdpSXML4rmzXKfKC/aGRz+IGF3MknNcMVVJbvtR23N5trN+yE4O6i3FM2QbudQaHIJBKv5kYHZE/6U4afPWeXK5sww9sXa6cV3eRShH4Mpp7RPIc/wySSMoT9ZUgkGtSKQDpLAHmKBPLmdsF0b4q3IoH35/liHttbPkXjpyM1pIFH/VyM5u/siI38xizK1/r7vyOHKhGqAOpchd/i3/XnjzxHlZHLHo361Xof5npivn4jIpCkq4ZGRuZUq4JI8wVDKR1DEbXirSDZSZUrr6def4YXeNZzMu+nKx00bFe9kBolhpPdoAS2z6rPkdiMH4NegGUqX2LBNlU18Kk7n3PM+QrHSysF3br067n198dIaVwBKG8I4GmXkMpLTT1ZmkNubBBRSPCFodAOfOtgEgjLwGAAEjPQw1RBKGYEk2NyO7l3XmApvmA1q/XrfPy/w2wl8Dyrnjgj37vW2YNnoqSLGR/6kxHyPli7HyoLVa7MZhVm4g3Vs9mL9tRI/FjjjL5VZ+NQqboZd2sMQRfeJYI3HxbH29MCeC5ijmWY1eal50BZIN30Hrgl2fM68QOYEDsncNCrEaV/tFZnJYA6augLJr54zKVJ3vz6mwfZaNXIMI29zsTO2Xb624Q/1eOERFWNkyMxlNWD4dDptYrYAVtiw0Rv0PX2Nj79sfMtCq3p8TMxZ32t2Iq3I5kLQv02AG2AnGO1kGWpQ/eyGtMaeInqN9wOd2TfPGiQHJFoOxX+OUmXkLE1pIPn4ttjzsk9N8Z3lcgqm0UxjlYOpq3oW1gDc/CCd+eLed7T5nMjT3I52QkikHfw2WNrVWRpPTlVYrSJmiP7OJb/APEkZ/wAA/DCVd0OgGPrwWxgqUMu3b1Ge+FKqqOgvzY2fvYjEyUepB9KP4Et+GKa5PNf+LEv92L/ABOLUOSm+1mCTvyjWvywo7L+4ePotVoMWYfAcQo5o62I23o1t6ijuD5ryYeuB3Csk0+YysAOllciTfksba79TV151i5xDOGI6JCGJUlSo0natms0u+4IPQ7AgYZuyuSgHdyAKMwurUyt8eoAHnzHQDp5b4coWAn6b+eCycbIkNE9e7t7u5M0jc8L/blv6uK6SxEn0F3+WDRsmm8v16/r0wC7Zyg5R/7wG3nuv88MG4KzG6hcdlSf6Zl2/wC6bn3kWsaC4widikviebb92CJfazdfheHpxthalIpM7B5Jmt813aUicJNcRzVUSZ8yfmvcgf8AO334Hihxjh4HQE+3jzDfkcXuBZctns4TYBnzBVvdolaj1orWBnZNTJxXIlrYrltRJ/8ALlonz3YH3OJp3xbt33S7rUQtKzvDVjQspc02qmYvzLbgE7H9oRq51Quhitpv25+lf5b4JvMkyvGrb0RtzHMBhRurujtekjC12fzWqFUYgyx0kwANLIN3FHer5f54cqAm5QBZFQux/wAMcIhry+/5Y8su3MjA5ONBG7vMaYyzsIyNWhxWpfEdlar6/jQMgA3UEnRXp0pfn+vbHwgBWZjQA5k0APO+QH5Y+Szg7VZ+7+eKOd4JFnJYEnZzENdxqxUOxAK6iN9grEVR3O+KgAuU3hUW4vJO4jyEYzDEE96doI9yBqO1mwDQO45Xg1wPs0cs4nZjmMy66ZZDsoUaSEjUkadwDqN8jsAQAZOSQRLDGO5jWvDGFUUOlVtvvt5D1uzCdgCSaoE7WfU0AL9gB6DBBA0UQTqsf7LqiT5pm0yaJ5RHdAVrdnk3YAAKinU2wHrQJ7j/AB4ZWAt3amR2qOJTu7X8TbA8uZ53t1FgewzI82cQC5Gk1DcghQz3pog/Ey3R5VsRYx948rDPRROwYRwBlAArUxYHlVWEXagPCPCtViHkNYXHtRqNPpKjWzrZWGz080ZWVx4hTBFCij8QU7sB054CRcI7m+6KgEnmtEDysbkfP7sGilfr2xyD93LGD71UkyZ3L1owFCBlEIJmQHvvYg9dQDqHr++PcFhiNci4AaDNOoPIOQ6n2bl+uQwVhSq9CV+QuvmK/HEbRU40bWQXXYg1zJHJSeVjmLvlscVdn3HcUA0P7j6HvHPaq0cOa3vMR7c7jo/dgdmWkkZkGYdlFhmUBVvqq18RFGyTQ+W97j+f0IUUkE7WOZPUDr139wOfKPIR6AFNgrWobGiaYLv13Ut5sUHLbBaYhucgbhA70tWdLujaTvue7n6KGHhMUdu1t6Hffly5lrPL16EnT5+DiTkqREcii7gjl4gRq9x8j1xfy66mvmBdb3tyZh13PhBPSz1wQCdOmB1cS5hsbpijhGPFxbx57EY7OcT7yPu5WBkipXYiga8Ibc8r+/fFXtXnRIsccbq41qXKENvqVQCRt9o4X4873WYF7pKjRyDboPrA+Y2+/HPYxNeXhP707u3siXV/3qwd9YilmPOvosl2Ha2tlHOnqnf6Px/W+IHrcAv/AGW/6YcXF4R/otmEzZ2VVI1SRjnfJW228r5+uHll2wRrIY1p2AJZxl7jvKQOyGYLZjMqWJ0z5kC/WSM7e5wL7HS/6VyW/PLMPujlIH4cv8MW+x1nM5voO+n+8uv4isD+y71xXh5AJqCq/wDRmH5k4pS/qXob/lNWxpGq7AADyAAFnc+m53wpwRBMxnNNUZQaB+1oVmJ9y1+5J5kksh7zvT4R3WwvX6Elgui71UpGqqAOx2wrZRnOZzpetJkUJseQDA89iLrfzB9MOEwLoB3K2JPO/uv7sfJW8NsQFHnQHvZ61f44+SSqoYsQoHMtsPx/DAvMZycufq+U1ixUs8oiQivsqQXI9dI5X5Yo0TouNkUCg0Qwa6OxG43Ir359L88VOJO0XcOrUFzEOqxZKlhGwFnbZj/0vEqZlwB3sOkblijB1QBSSWGxq7WwL9BvVHjOYHcwlCHWWXLhGU7NqdSCCOlKdvvxYMgyF0ynLIrJR70i7JA2JA8iQADXQ1yq97xKHAavtVqr0BA9uZx8lziCXuiy94RYS/FXio1zA8J3O22OZ4F/tCtsoNHy2vrt05/4nBNqnYs57AcFjzmU1OXim7yZxJGdMkb66On0obqdj5YodrcrLFmstLNNHPrMkHeIuk+HxKsgBK67kJ28jywwfQ6KyWXNkl+9O/P43Bs9TYJvC7Lw9puGcUl5vFxCWZfTQQH9/AWOAUpqNqNPWQjNd0b2P7CrMnIeuInavlviLKT61VuYIFVvV1ttuKvkcdSKDtzA6f44wiyDdezY6W2VSKWhZ570B1Lch71ZOIc5mu7X4vGQSzVegeY8/IDqSOe+O5LUF2s9EQc2JO3zJ+4D0OB03hDyv4ih1NXJnGygeimkX1Lnyw7TYCZ5nqWfVqFojb5DrVbIwXM0jCxCANJP+sO4F+moEn94k+eL6ChVmzWo/wAbUzMfk9+6DEkGU0Q18TaXd6+05Bv8W29sdt4iSTQJPX5ffXT2wR1XMd3oqNoBltvrfwsrGVjFt03CqB5Lt913jvNsQhr7RVR/tMF/C8Qx5pUB17bk3e25v5c+RxWzfFBqUICwVXkJ26eGMfNj6csK9E51SYt6Jx1VjKcTrx/lUeMqZNKxkam+sv0+FFOrf+4h+4DBzguW05SBR0y0sje8rbfhq/DEK8GATPsxv6nkTH7SyrZ35E0Sp9bwWh8GX5b/AFXKp821KPuu8NYuWUmDf9vJywulFSu486DiEa+idahzV/ZzLL9yqP5YdGGFL6Mk/Y5pxyfNzkewob4bnw3cgJHaVm3Y1/2uZZTt3+YPof2iEfn+OBPZyXTxThpHWJLH96KS/wDmxc+jVP6uxPP9udvUQivw/PFXhtDi3DgB/q4OY/8A6mwCjfEuUVD+E1bW2EvKTs804JAImdVHLwq7BSfcFfvw1SwsZFfUdOkgrZ+LaiKNVWq7BN6arfGa8azS5fi8sTB6zfdaWU/vARNe4/d5jcEct8OloKXlW8vOZXXMBe9ZyfqUAOkd2CNWYkJ2FkWGbYLpC2xokcyM2UIU5VZa3B7wrsbO9D7Ni6A68tsXfChdlADEKo57qt92g8gCSAPNicRxtQ3OkjckLY9RXliC8SAFEFd5F5CitKndScmWwy2OZUjYhufK9yDvgHnuzBXLRxZeYiSJ2mjdgBc2oulgDSEGo7Ac6252cj8I0+Ai9tC6RXP4bOne+RI9sfBL0NUPI37/AI44vymy4CUV4LxBM3EkxTRIhIZG+KN6p1+5tjvYYEc8XMwaRj0CsfwOFfLv3U3frY10syDkwGyuAT8SDbpqWxzC4NZzMSd1mSyaUWNzG+r4x3Zvl62Qa3FbXi7TmuriyTPoynEeQyrE7L3hPt3sl/n/AJ4JdmYu5y2YgmjZ/rMuYc6FtdMu1HXp3rA3sRl1bh0CkakZZBQNbGSSwN/lzGOsz9GOT+zlJRyqpwD6faP4/jhXBfMqg/ulGrxlYdyVOy4buzG/heNio6Hbcg+xJ/HywQf+I0OZJobdfYeuBc+XXI5yeCRZAgCOv2jpIvxUOQY7GunS8WzMspDHZNVKpo6jzGrSTdc65Cr36J4qiRUJ2L0GBxE0QNvOqrZlzIdQsEqRH0KqfCZPRm+ze4XUau8fF4U80kOXjYL4TJut0IyNBPoSfvPti9Gm/MM1mzW18jX8K7KOtavM4YuyJR83KEUD6vDEpbayzlmrkTQEf4nHNfeG7B9uKBiSWszO1Jjnt5lLma7OcQQ33Mc23OOQBv8Ajsjb88DZ4MynxZPMqf7pcDy8QLdPIY12Qbigbqje1H0/QxzDLtz8V0o0+/M+WObVOaCBz9YSnT1NZWOxzjUAw0tdU4ZCSfVig/DFjs6EaVppV/ZrqmcXf7OAEoN+eqS/esaN2jzC9xKXQHSjgj2BFLq5b+dYyxX7zL5eAERHM93G7WB+yUgsbNDc23rv54PScHmw2xx4IhrEsMwLT9dOPXtTplMkw7P5uaSzJmllzDk/xVoHtpVT8ziLMEd1d7CHJnyqnJP88Xe3naTLDhuYgidATEERe8j2AKrpFMSTpvYYF8dUnL5iifDFlQK5fEaB9N8Rj/iLBv4tSmG+HMd3qmD6JZLycw6jMy2L5XpJw4yAnCX9FkOlM8AKH1yUCj5UOXTDvWGNYQdCs8+j9B9WQgcxKT830j/lwF4M4PGMkDtpSIH0/q+of81YPdkXVMkD+7BqP/8ApMfzGAHZePXxnLg7+EDf+HKf4jCmFM4h/O1RW+W1bJl80sq6kNiyDYIIPkQdwaI29sJn0rcGaSBM3CP2+VYv7psW/wB0qG9tXnh30AAAAADYACgPQDpiCHNq5YDcqSCOfI6T+III589saIN0udEtcMzKZmNZUIKPpaxysGyvoQR1xP3I9P1+X/XC73Y4TO0Lkrkpjqy8hrRCxsvExqxfhIJ5ivJiDxkI6b/ofyxDoFlUAlSzEVzo9N8VJiQraK1c1DHYnmAa6HcY6eaue3n+rxw03KjVfP287/64G58q4Claquqvpf4bc/LFn6x/V5Ym2UxuAbqgVN7+x2JxSCE/ryxyyXGyncFHXarorXM9fXFmTMrkL7EOP6Oy+wFKwPX/AFj/AM98R5zNsM7xqWNypiyJojmCIgyMOm1mvnifsblWjygibmjyg2N/jZlJ3PNWB5nngXxPLS95xdx3dZuGOOGpohZChXBBe1Gx54VwEmvVB6+JTNcjomEILxaHu4eF5l7cywyRWTuR3heGidxs+xvkB5Ylly+aRrbJ5h9NqCFD0L+yQd7odOWCnHyknDeG5cOnfQyZVWUEPR092/wsbC3dj93B9u2uSiN96XNkAIkjVX71JVjyvbBsVTJePh2b+CJhsU+myGnbKTY2mHPJ5sHr+xO58/vvFTNcBkfVPp7vWVCoxaOTw2ragCCvQ7giiMO0n0kw69MUUxYjUB3RBrzt6/VYUW7SO02ZJWRUmlXRaiQKVQIysFsksApNeXPC4ZlkssefqnBialUtbVAyz4x3KLKySihvGRsakkH3FGAs+W3nglDxLNx/652reiFcbbjmHY/OseymfifZ2CfxA2vzb7Ps4HLrti0I0rZlIHkQQfbc/nhWpWI/U1Ntw1Jx14IbxLjmYlVomZfH4N4yCSwNm9SkUtm9PXEfZfhUGYzCnMBWR2OXyyEHS5jXVKdug2AJ28RHTEHEJh43jOtl/ZRqOruaY+m+w9Aehw3ZThKQ8U4blkorlMrLIWvYs50E+5fevXGjg26mIj+fRZmPLWAMbt8hpx7gg3bXs5kYsjmZMukXeRSpCSIwCr6k1AEgb6W5jneJc9GTE69Jczl4qrooSx/wn8cU+I2/CwDR+tcUkNX/ABkUPP4KwRnovlq5HPTE15R98P8A2jAvaJu2dk8DwQcNod/PFGfowH7POnzzs34EYc/1thV+jQA5Wcjrm8zv5+PmcNCmsHiwVNpWZcDn/wBGTOtHRBIoH8SLI+/TmwHyxB2MiZeLTlRqeOGXT5agERa3A3uuY5nljjshvwzM2SQBPt6FAfusH8cLnBu00+XzJzaadTfGhFIymrXqRy2I61z5YVwjYr1Dv9F1a7G9i/QsTEqCy6Tvsa89uXpvWBHF+OJEwiAaWYixFHzrzcnwovqx36XgOO0s2chjfLRmFJecspW0G4YolnWbFKTQ3B5Y7yWXWKPSisNRLMS1uzH7cjb6nPO+nnjQcYSoK4zcUuZUrmXTum+KCNQV2urdwSx5bqEoixvviPIZSRCVJRoAvgO/eA3Wk9GUDe7vpvzxeI/ljgqf1+eKl5A0XASvhjvn+v15Y93Q51j4b6b7/r33xw0nz8v5fyxU1B1Kwaq/F5iio41EJLHqVRepWJiYEHpbq3yxbky6ujRk0GVlJHPxAg17A4gZqB8+nMHz288RSuwVio1EAkLdWa2F9L9cT02ghdlVHs1FJlyyTEl3aR7JHIOQKoUPCV5cq2x5+xWacArxDOKCAQvekgXyHx3Xzvlvi4VYyxA1eg697ALBSQOW1g18sSZ3/wC78NIND6tPq8qoc/10wDDn81UjqBR3/JaUIl4JmskBNNxDMNGh3QhSJCdhHbOT4jS3zGrpRoL2M+kEZKFocxAZQWdw0emyXbUwIYgVqJIN+ldcK3EOIO7yprc5f61NMFX+NzbL7pVA7WT5nHbdn853kMXdftMwpaFC6h3UAm/ipfCL3PQ+2HiSbBCA60+8D4ZleKQSZuVI1mErd4GeSNY1FmNfA4H9npskVerrim30fNl5MrE07j6xLpco97iOSQkK0YANou9te+wwP4HkXi4NxJyTrklSHSOatG4VrIJBJZzy8sUON9qJpPqfcyFTlIkCv1aXQqyOQdq2Ki+mr97HGP7lzXPn4SUydpuw8uWRGTMrmHeSOJEljCszO2k06URQtvZWPTASXsxxBGIPDyaO7RzRvfqO81N/kcSZP6RMxLncq+ZEbRxuQFjUqQZFMRfcmyNRIG2xbDPlc2/9NcXOo6YsoukXsCI4mAHl4tZ+ZxXomEacPJE95rNtm580Dfs7xFgpTLrAYzad/JFu3JO7EWwerAJ2wZfKcbUlVPD3IAtQ8wIHQkEirr22wr5LWeDcJJYkHiS3Z3rW4H4gn54M/WSvHeLksdK5OQn00xxEfdbfecXZTawQ0BUfVfUMvMqrxWPPSS8PXNxZeIHMhk7t2bVoAck2SoBUmt7wTjIMmQHmcxJ+B3PzfA2KT9h2fDb7Oa9ANvwAwSyJ/bZLy+rSnfzPdHb5EjGT7SIzRuPkU1hZy/VGfouv6rmAemczI9PiHLDa2FT6MiDl8xX/APMzP/MKw3EXh4aBB0JWRdmrTheYIH/dZWHuTOB/7ThR41k1hnniQ2qOwXyq9h8uWGeLiKxcN8i0KIBsbYtIp6V1J9MAOBcNOckKLIFOks7udtyRueZJPp1PlhShZ1R7rDMVNRtmjcmbJfSLGqKjwOQgCWrqTSgKDVKL2FjYV67YZ+G9qcnOwVJqewArqVJLbKBex322Jwi9rMjOiQ9/PBKqHRGkQVdAIBOyotjwDc3vgd2aygaXvjOYFiIqQBWJY2y0GOkjbcHzG3k42oxwkaJcsjVbIU/X88edMJM/HoozqPFZ2pgdOiGm3uiEQEqa8xteJc92ky8oS8zm2FbrANIbc2WpTIp5DYj4djucSXN5n0VQCm/QfLlz26dMeaI/u/f92ETNmHMNeviz0AAsUbIv3lQL9efW98dxcIg2IyXFHPW5SL87/bDA+ma3Wee2EToyU3xZOUEl1ZtgKVKUdSbbxM225JVQK2uyUL6QO04UdxlZgJBvI8RBo1QVXBI2N3XteCoyMAJY8Lzz9Kkm1A7UdStmSCPlin/2by5DaeEZqvDsZkUbG9rmve6IHTFfeqc6eXqrCkef4TZl40XTTBaA6j05+e23nthK7TcTk4hmMtFl45F7yOSOJ28AnUkmTRqIAShV3vXS9/rdmYTz4LL/APljnz/8bHv+z8YO3B5xQ8JGcNj2PeEA88J4UUqDi4kkn/SP/RTNVzqgAjTt9ENy3Zk91xLvh+0yaIFUHw6mY6m6EgBduQ/LDTLOq8T4HKx0RjJMSx2A0wyFt/mPvwEfhSICf6KzAJHiP1wmz/FTmz+upwNn4XZ1fUJCAAArSSMBuCT4SOm2ke+H24unsH/X/JA6B5Enj6KrneOyOJ8tE39WkzMsq+GmfU+pNVnl8JC7b8/QkvZuEZGXMTZuNJlWYrAWSy0ZZdN6rOor0HXHuHKh/s+Dh26g96Qf981+OCsMGaUjRwfKJfVu7/8AleIdiWgyR3kDipFMmwS3PLkIW4ZKkockxS5u216NLxsy6QNqBfYCzXXDDk+1mWOc4vKrSSLm440hMcTsWIiKttXhGojni5fENyMjkU9wp/JsSLJxYgASZSEeQQn7tqwM+0GC1v8AcOAKn3Zx6+5AoeJMchw/KJk840mXzEc7/sCFOl3d1Uk8/HzO3ti3Pn5lznEcw3D82wzkPdIoUaltAjF6LVuoqr9cFpMhxEnxcVQeYECL+Jx5uEtzk4lP66WRB6XtgTvaQGhb/wAjwCuMKTqD4eqBcElzUk/DUlybwx5WN4gzKaYmM2xsDSbUGt+ZwwZFbkyVVtlpB87iB/HFJ8lw1Tc2ZaVudPmWYH/ZVqPti/k+JZefMp3EivoikFLY0i46++sI4qsapz5TpGkDb6pmizIIlG/ovjAy2YN7nOZj8GArDbWE76J5AcnKOozWYv31A/zw5EY2gIASGpK/PObfVlIwGGzWB+9ZcbfNsNPZ58nBAqS90znxOWQHc+RIOwG36OPY9hSpQ6VuTMQJJsmH1AyHZZsAlrtnmIDMv1WOMDTZKCrYtXLpQ8q54Z+EQ5QQqqRtK5RQ7LCzA8i4B01Wr16DHsex1ejFINzG2+57UKlUl8wLo1/Tmgb5TMaa6RL+RbET9t0jsvDmkHPeID8mx7HsZtGnTdUyEHvTtUlrc1u5Sw9uMtJsrSMf3RC7H8AcXk7Qki1y+ab2h0j/AIyMex7FsVRZQNpP1S9Ks6prC4bjU1H+ruK28ckY/J2xVk45mBt3eWX+/mq/KM+WPuPYFhQ2tqI7/VN1G5RKov2gcbSZjIx+nfM9/fpxz/2pjGxzmUO3TU1fc2PuPY1mezabhMpV1ctCGcR7SoRQzkR6+GBv5ucV4+1CD/vIH92E+3U3+OPY9i59n0224D0Q2e0H6R4n1V+TtdAF3zkxHL9nBp6eqscVT2rga9D56WrvQKPQDlXXr649j2OZ7NpHUnw4BUOLfMevqo4eINKbTIcUk93lo+ta6xbj4LnXFpwpwCa/bZkKfcgmwMfMewc4Ci3Ye8+qj3upu7gr69j+IN/3Lhy+kjaz94Q46XsPxAk6YuFxGzR7ssfSvD74+Y9iBh6QFm+JPmVU1XnU+SuHsBxEixxCGM/ux5YBenzxHD2D4km/9JIT5GLb8t8ex7EmlTj9I7guFR/7j3po7E8CfJQyJLoZ3meTUmwOquhHh3vbDBj2PYkqA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eg;base64,/9j/4AAQSkZJRgABAQAAAQABAAD/2wCEAAkGBxQSEhUUExQWFRUXGRkaGBgYGCAcHBsfHx4dGBgeGyAeICggHSAmHBscITEiJiksLi4uIB83ODMsNygtLisBCgoKDg0OGxAQGy8kICQvOCwsLzQ0LywsLCwvNCwsLzQsNCwsLCwsLCwsLCwsLCwsLCw0LCwsLDQsLCwsLCwsLP/AABEIAQgAvwMBIgACEQEDEQH/xAAcAAACAwEBAQEAAAAAAAAAAAAFBgMEBwIAAQj/xABMEAACAgAEAwYCBwQGBwcEAwABAgMRAAQSIQUxQQYTIlFhcTKBBxRCkaGx8CNSYsEVJDNy0fElQ4KSorLhFkRTc4PC0jQ1lLNUY5P/xAAaAQACAwEBAAAAAAAAAAAAAAADBAECBQAG/8QAOxEAAQMCAwQHBgUDBQEAAAAAAQACEQMhBBIxQWHB8BNRcZGhsdEFFCIzgeEjJDJS8TRC0nKSorLCJf/aAAwDAQACEQMRAD8Aae2eYaDOd9HWtchmSpIseBhINhvtRwK4h2mzghzniAMcOTeJwN6lIWRj68zQFKRgn26yLTZ3KRiTuxLDmYi2nVsy+MAHbdSR6YFrwCHuJJW4nL3OgQSOqxqumPwKhtSTTE77k3zOERdEKMQcYlQ5JS5ZZMm8r38TMkaPd/OuW+r7g3Y/JrFlYMzM9HQdKN1QatB1M1KLbUOSC060cQcVyUcAlWPiEzy5XLkLHIikCORUUqrBQKOqPeyVse4sdluBjPRpJmXJykCrGik6RIUUBmbkQi1pA2vSSaN3IsuX3L8bzeeYJkYVEakgyUViHmNVKzb/ALoU+mDOX7AtIv8AXM3LJdXHEe7jqgKI5ncWTtZ8sOsEaqqqoUKBShQAAPIAbYocS4WZXR9bLoZWC0CvhJNgHkxutRvbkOuOMFTdCF+j7h9C4LIFWXcn5nVv74pR9jOHpMYY3kjlKd53azm9IOkOUN2AW2LDnyutnW8DsxwmOSUTNrZlC6R3jhRpNg6AQCb33Buh5YiVyDJwTMxMSs4nQ14XAV13NsrDwtYI8NKBQrmcfWm53zGxHL5dfywySSaVJOwAJPy54XMrnBmYu+0FHSgwKSBTe66C6IXFV4gvnipB1Csl7jvZpZnXMRzSQyCrEYtnOkqugalp99N3uPXFeHOZeCIiaV5izsrNPl3B1LYKCo33s77k1WDPF81GqZd2Zgv1mHTo3GqytPuPBz9m09RhOzaa24chPhfO5uxe5/rEadefX0xaYE87VBEqccGdpTGmbgEhBIik4eEZRViw0dgeRPmOeGLspwgZOGgpEr+KZzQuiQAANlUA8ue+++LExWDMZvNTtoiZI0Qmjfwhq0+MEsoFHblR+KgfBPrHF5Wstl8rF4W7s7s/MrZ2JHU8lB2Fm8cZNlwRDOcfhyzjUFeR3aliRjIeQ1EDc0tV4SD4SCBviZM1nZwTDk2j28LZlxHy5Wm7157A8uWGHgHDY8vrSOJYk2Cnwlmqx4m1szeYuqBArbF3P5QyqArlKYHUvPqNj0O/UEctjjrLuxLK8M4loonJBvUyNvvfILt/Lz54qPkuJoGLw5fMHbT3Uvd15/2i7+9ncDDww6YqrlNMjSamOoAafDQAArkAdiCbJJGtq2oClurzVr7EiZbjiFzBmIXysjXcc48LjkdLbK12Pv6nnDxHgyiOQKW7pfGVveJhqYtARurgb90QFPh+EnD3xrJQzQuuYjWSMAkhtuQ5hrGk+tj3GEOSVuHyxRu/eZWbwRSv8cbg0IpSvNdRO/SjXI1wAiyshPHuIS5z6tkpCFzCz/2pUlSqoWjkANfFTAqfI8t6lHCs7yHEI2FWP6shFXvyGCvFMnl4szFmm8BVmDddZZH3rfxajzHp5YE8EybJBkyQ0ZgeVmVrAKyPIVoA0TTp05BvTET8NirDVccc4dnly0nePlZUWNzfclHUVvoI2sjyw/cBXTlcuPKKMf8ACMZzxSQKuY1SOupc4ArsaOqSLuyAdiSCxHoDjTeGgCGKr06Fq/YVgVY2CJT1Qv6Q82Ic1w6Vj4UeYsQCaU92pIA3ujhTzfFMu3Ds9l1J1NPI0SBG3BdHUjw0PhbY+WA2V4e3f5kRiu6nIRR4dNu9MK5FdIrrsN+uGjKQZzSR9dmUmqtmaq8tT1XTliKmMpUnQ4353FDbhaj25miyG8f4tExzsihqmXKor6G0toUM9EqAACiqR1K41LgnDFXIwwch3CqaAO7J4zR2JJJO/PCJn+Bz5iPRLxLUpu1eNSOvM6gepxR4/wAMMcEjjiksrIg0x97z5DkJL69BjmYyk8jKfP0QzSc0XC1XheREEYjB1Ebsxq3Y7uxraydziHPcV7qVUIsMpJ0hi48aItKqmxb7mxp51VkBuxWeSDh+SWRyWkiQi7JYyGxyB3tx8rPIHDUpNYZNkNRTMQDQs1sBXPoLPL3OKvCllEYWYgsNr6kUKL0Auu7vSAvlj5meKRpKkTHSzjwsSAC1+FOd6yNRArfS3li42IKsBKhOZTVo1Lq38Ni9qJ29NS3/AHl88fXF4hTJqsrSjYsACKWiR9q61FiAq7nkq+WM/wCLNmZOJZruMy0DQLAqA+ONtSazrQ/3iLH+VKlRtNuZxsFdrS4wNUO7eZPuJC+vSsrxnu9Ox0vqfSRYu6c3zP4fMrKfreQUGqn4gGvf4pixFHzFD54g7Z8UzLxBM1l0GllYTxMdFgEeIEEiwTsT5eWOW7UQLKH+rG1ZpVNm9Uls27NvuSQem1AViG1Q5stMg9SkscDdFe3nEkOUKo6uTKENUxBXdwf3SL9Tv64WeByZrOCPJROYo0tpNBIBtizyTMDZsnZeWwFYYOGdkpM2zSzJ9XibcRhT3htg7NZP7NmoAmtWnahV4eIcskKaEVIk/dRaHzrrvzOBVcQG2CsxhKWsz9F2SYUe8LgAFlaiaAF1WnoDy8+pOPi/RplIwF+sZgVzAmIoDpQAxW7RfSDFBqjgbvJACNV+AH3+1R5gUOe+IOC57iEtMs+Sc+EkbsQGGoFijbbUd657etWmu4SPE+XIUkMGpRr6MMr3aZwqzshzTxxmRizFYwqDc/xFh8j54dHbCr2f4esCJk5nqYtLKCq+FySzFkLqfEpcEUb8I5iwWuQYachNVPLTF1th1NijR8q1AEgg+W94B9v+FLm8lPDtrCGVL52ln7j8JP8AFhiWYNuCCASDRuiNiD6g7HCj294u+UWFoY1kknl7nSzMBRXcijQPhAutvvuAbyrQhHCcwuayuWklCy2oYh02LraE0bujbepr5Su7NJyABBuvIbCq5ffhUynGc1k44sscqHEeobNZa7boCFAJ+dbVg1wrjyzOVkjaA/EC7WtVTCyq72ScCcWuiDbZdGDS3UKDtPklfLyEPNq0raiQhDuBut0Ttd89saOo0gL+6APu2xlnFO08Su0elmjDqHk0WmkG200bPkDW/wCeshL3898VeHKW2KyabIpPns73mqhKetfakG/3YJZfszlSQChJ9XP+OIP6Nmn4lnUgYRr3p7xmAJQa3NKL3LW1XyAwZzPYeSONjDm5TLsRqJCkhmI1CyN1pRsdx74WxFCq97oqZe9GpV6LaTWlklUeJdn+H5WMySx3bABdTMzHmAoB9cR5ns7NLAwy/BhGXHgkaWNZF5b6WbUCRtz6nEXZbNS5ni2VXMrTQ94GXatSq4LUNr1UdtrAo1WNizZfSdBp+YsXdGyOY5ixfS8GwmGLGzVcS7tMJStUBd8IAHYhnZrh2jJZSOaMCWGKIEGjodU0miLF8xYwXJxW4a8hjQygiQi2U1a3vpOklbHI0aJF9cVDwr+snMd7JZCAICAgCCQUaHiBMhaj1AN7CnDdACvLEuotpGo7XQuhuBfOr3x1f6OOJ1LIwBAYggEiwDVCwCDXsRiHheVMSaC2oCgm1aVAAAsklq38R3PW+eI2K21QcNjmVSJvMlbfU3iZjpNIq0ooLXTnvvjPuLZ8wcRzkpy+ZeImFTKkTMq6IwGNgcrPMY07MSaVZiCaBNAWTW9ADmfIeePsEwZQRyPn06EHyI5EYrUpsqsLH6H+VZrixwLdUiw5hJUDqwZGGoHbcdPfFDi3DFmUU2mRfEknVSKI+Ww2xBkOzEkqlYZzFAcxOyGPctGXYooFeHfVuWG3SyMXcx2LeNWbK5nMPILOmYgo9WSpI3Xlzxij2c+k6WP0NvutL3tjmw5pjb9le4N20jMBfM0mYjbRKou2avD3ajdtW5AF0b6AHEcXAszxNteY1ZXKXYhBqWUdNZ+wp8ufsabArgOSgGQ/pCP9pmopu9mYjxDQQJoRfwqIbr/ZJGDWW7WT2rtLHKnepHIkcDhV16R4JWI1aTIhJZQCvLG1ToNHxOufAFZjn7G/dNGQ4JlYEVI4IlUCltAT62SCSfc4AdtuAQiI5mEJBmI90YFY+8rxaCTQs1sbBB9CcRcQ4DK2Ztoo5tie8kj7w6iQV+LwLGoLDQpDeEfFZbB7iWSjSBu7REYFGJSPclXDclUk8j0NX74YvoUMJHHEmzmSWZWp0GpSo2SZAsiaOWzgpYG1PIp+EU9cJz31jLwzgUJY1evLUAa+/Gf9n80gyM0i0gLOzL+4P2mmwN1TSaA8758sN3ZiORchklj0mok16j009NjfO9jzA6E0I3CJoUVhywTVWrxEE2zNvy21E18sZ79KbN3/AA5UdYzrnYM/wghYwCeXmRjSWws8Z7KQZ+Q/W4nZYz+yYSFRRClgFVt/FZ1MAenIXikAyD6ok5YISVLlM8wtc1lmvkViNee3ixWfI59TtmIDvdGGv8cEuP8AZmLhLpmMt3gy7Wk6E66YgmJxfqNPPqPPFTI8OzWeQTd42WQs2lVo6l+yWPOzTbD+HljLdhqrHwMuXryjyAWpSxDHNvmnqn7ofm8tmyBHL3DpI6IxVSCA7BSR67414tTHGVPw+XLyRGWZpIVnjL6l8SgMpBvnV+fpjT32Js74LTs3ZrstyUGvd+3TbdK+RlXIcRzSysIxOVlhdjs96tahjsCCarn+FtyyndmAAIvUdhyNb9PfCp9KEaa4WIVmEOaOlk1ClQSavQgitv8AMJmOz6xQHMGLL6FTvArd892LAIMijnXn7HDFVzWvuddm9I07t7Ff7N5qKbjUksZXu1idtQ5bCOMtvtzJ/W+NKyedSXV3bq+kgEqQaJAYcvNWVh6EYzj6L0EmezshA8CLCAAAoGrSQFGwH7IVjScvl1jFKDRLMbJO7HUefIWeQ2HSsMAQ0IR1XszmVjUu5pQRZPqaHL1Ix1rvyPtiPNZZZVKOoZSRYPLY2PxF+9Y8kKooVVCqOQAoDrjlwVHifGEgaNX+3qO3xALVkL8TAFlB0ja7O2CbYiX/ACx0McpXGYy6yKUkUMp5hgCD13B54imgEcMghVVOmQqqgAFm1NdDayxsnzOI4+HETtPrrUFBVUALKoIVXY2TpZmYVpqyNxggDidFGqSfoyyKtw7LMG1DSx2Fbszkj03JHyGGhX7sW7Kq7bV0UeK/x9qxl3D8/nos3nosksLJHNIe6lsAamaihBDbgXua5Y74zm+JyJDFOctl1zEqwMYrZ6kOk0GJHw3e/lgBLGvygiZ6+SiXLZOiIfRVlPrMeZncEI+ZlIH72pV1i+qG9JG4JXzUUQ4PkAcvncsN8zltcQd3P9malgNsTpGkIDVDwD0w1ZYR5VIMtGjBQAicq2smySNTc2IG58RqgaGdp+DSGRc1lQrTKAkkTVonj1Xoa9gw5qflhuboCt8L7RrNJWqMKwARVbvGuzetktE2oadR9+mCWcNo46lGoXudvL3IHzHngDwbtDAyyDL5efvVIEsPdkMrbkK7uQgHOvFVEeYwW4dlJATLLp71wPCtlUUWVVfM7+JvtH0CgTtlSFm3AFSfhUcKo4MkgiPkSXpCas0tE3VAoRys406OEIqouwUBR7DYfhjO5Z4+GytlpiY4nkkeFyLQIxLjcCwVYsKq12O9grZbtFJlq1zuwcF071A0ekVZEiA2N7t5Frz6YoW7FcFOkubUOqMaZgSPL29yLIHUK3kakDUMD+B8WizQLqF7xQAdtwreJGBIBKNz9w2L77YGQiNugvHsq2Zy+agZDTIwjJAomvBXiNsJF1A7Va9bwtcA4jeRg0gDwC76FfDRFbG1vD3HKHUMptSAQRyIO4o4yLt4Fgz8mjvYg8cbsYCFt2ZlZmBNbgAe+B1ml7bWKNQcGOvcFGe0kytE1lQZnWMX8RLMviA6bHn7XW2Hyb4jjFskInly50ZhpDPF+1lo7BrpaOner+R8sbO6HrhUCGxt2o73ZnSlX6UpP2grpks5QP8AdAP/AAnFntflymR7vmLy6j1HexqAcVfpV3kiXxX9Wzew8iq19/lgj2pspEDW+Zy//DIG/ljsWB0jO2e5J0ZylQfRHH/9fIOTZplHspJ/Jxh0z2ZdGQKjPdlgB0BUfESFBGrVvzCtW+E76LM2iZIs23e5qXxVtZYBQTyFmgLO5oC8PZxoxEJfVRZ0uI37rSZNJ0ajS6q8NmjQvrR9sQ5BZAgWXdhQ1agS1AeJqVRZN8hXLbfFoHy6Yg4jme7jZ6vSOW4s3QF0a9+mOUqpNlpjMrq40KKKbi7PjYneyABpG292TeLkzFUZgrOQCQi1qYgXpFkCzy3NY7y8uoXRG5HiBU7Ejkem1g9RRGPksgUjU1aiFW6Fk8gPM+npjl0rnKZjvF1AELZ0kkEMOjLpJBU9OuK+c7/vF7sJ3YHi1PV2wvYITsmoimFnY7b4vRoFUBQFAFAAAAfdtiM5hdejUNWnVpvfTdaq8r2vzxygLMuGPp41xFWujoIvrsrD/mxP2wH7Th+9/wBci9P1uccZtSvHpzXx5ZenkIh/7Dv74+doXvM8OG2+bi5f3l/xxkVj/wDQaOv0TrR+XJWoMBiCYkKSoJIGwH+Y/PEMjyd8KUd3VE2L3s6vkQFr+K78JBDcd4rI5eDKkK4pZZjuIbokKt20ukggchdnoDrxCTmyXvr7ycSeaFlXuIo45138ZJZnWx4T3RFXubLV54Y+0nbTKZNW7yTXIo3jj8T/AD6L8yMBspwpIe6SNiqRROrDbVIS8codhYBNxSAk3Yc7mzef/VI3lysAoRySKT0UrYIFA6bP4YipUDSN/BHo0M7XOP8AbxRvOdrZc0bkZAh+GApG4AuhqLqSx2o1tY61eC+Q7RRaArqFoUKFg7b87q6353hnz/CFlUa4o5R0VlBq7BNEbfEdxv4jgSew2WdSwVodjZSRqXzIViyiuXKsIiq9zpBP10TmehkDXMHaDfxVPhgBIzORYIwBR4XFIRZJVlG8bagCGXbnsbOGThWeGaicMrIfgdNRDpYNglSCNuTqd+YOFuDs5HBKk8MsqBb1A0wdDQFrtW41A8xXpg7mIDHIsyEWfCdq1Lz0kel2p6eIcmOGmVGvEg3Sbm5XW0ROKEJem9zZti29AbaidI2Gw25+Zxmn0if/AFUurrkaHqe9xoubnagYlLGx5cuZFahuQNIPQsDRAOM0+k1gc3XVcmSfbvhiHCRz1hXZqus9GDnMrHQoS5YaeQ2MnL2rGmSg4zkRKeKZa7I7wcjQ1Kjut1/expDMQeX34SofJama/wAwpQ+k5SZYwBucrmQvlZMa8/8Aaxb7RqpOVs7d+Dz5aYpWv8MVvpDcnNwrZH9Wk9t5oV/kMUO32aYBCOarmWF+fcsoP/GcTib12jt8krS/QSjf0P5RTwnLuVBYtO1neiZWTb5KMOc0qopZ2AVRZLEAADzPTCp2CkePJZCNUPdtlwWIU7O1uCSfDpPivrbJ0xnXb7tS2amKq39XiakHRyLtz0I229Olk41XpVo2I7xX6QY8u0gyWqd5GJaSahHZOxAUKzkLpQE14VTnV447O9u+KS6pBlBmYUFkxoyHypGBIcjyCsccfRv2CXMoM1m1LRH+yiN09fbfqVvYL13uxjX4lCgKqhQuwAFADpQHIY4DaVxI0CQeF/SjlJJO7nSXKvsP2g8IP8VbqPVgB54dc3kEl06/EFJYUxANqVNgGmBVjsbGBPa3svBxCMq6gSAHu5B8SkcrP2l9Pf0wL7A8cC8NhafUDHrhYBWcgxhiAdIJvQAPU6QNyAeIjRdMpvjjCgKBSqAAPIDYYqS8ORpRNR7xQKIZhsNWxANEeImq50egqXOxl42CkqSNjZWjzWyNwLq+tXj5k4WjjCu7OwslmNnclquhYF0NroC7Nk1ClZ52kkI42nX+qj83P5AYg4lT8Q4auxqZmv1BQj23XFbtTmL401fZhUD/AHQ3/vxWZy/EciimiWkAPkSuxNEHauhHvjLqsnHNO7gVotb+Tc7f6LQu1/FHijWOMlZJSw1KNTJGouSRR1YClUUfEy7HFDLZYRRrHGNCqPhNsbJLMWPViSSTfM31xH9XJzkjGVpFgUZcI3mazRJNbkK8K2T4gu5JvF55AdhvX+Xl5403xELPbqqUmT1lAdO1gkiz4laOl6C9e9+XLyypCuYkJca0VVRDex03uOViqo+oxq/EeIx5ZDLISFQryBNnoKH6uutYy3h0XdxRXz0uSfWg35IReAVTDbJ7BCXmRbb3/dEMvl2jXTE0sQoD9lIRsCSP3v3j+Hlgrlu0+bjGkzd4tVUy2w8iWUi/muK8bj5Ec8fZOR/njL94eLFbzvZ9B14VfP8AarOiPR+wYyfs1Kq1212QLA9d7A9cOPZnOM+SSKSu8i0qKcMaFhWbqLojcfZxm/DyZcy8lDTGCqUNrP8AOrPzGHLsnIC0jDqE3HpqA+6yPmcOU35Xhka69qzMThW9CarTobbxoT3lN/CpSLQ9NxvjPvpBF56f+HILV/8Am74clZXpS2nVsSAp26imBBB+E2DzwmfSAAM3JRYn6ioN1e84A5Vy5fdhhwGUxu8ws5hMhXciL4pl1/daR79oVH88aDJ+qwhcG/8Au0Z3/s5SP9xBjQGGFKAii3sTNc/iuSX25e+IJzsZeL2GvMgbf7u/ywJ+kueozX/hOB85IQfnp1DBntkNWePwikyS896OZLtYvooFbdTfTCp9JU1uib6NChv9p2vf/wBPEvE4xo50CA21AlaTnWOV4PYoPHk1A3+13YA/4q3GMRyGX1PFGAfG8aUOZDMAa/QxuXaDgss+XzUYdWWSJ1jSmuwFMW5YgG1fVS+K05Vvg/C+INC6SoAHjcMuobAowNEc+YojGm5KsOq/RK5NZcukUTSQRAaajOh9KjRpDbkcviU9BR33VMr2ZkjzBCR6LU1JcxkR6aiZWkZWTkepJ2MYBsMfYbjEWaykTREDQixuvVGVQCD+BB6isXuMZ3uQGtQSQPEGOob0LVSbs2Nuh87wQOKHEJP4lkHGYnmEccrxsS8ja3ZR3Ik0pTDu6JjqqFFjYNKWbgfCY1yUMEirKvdIJNSgiRiLdmB2Nmzv54pTZ/8AYZ2RtGooFEaMSbKmNAQyqQzuQoUjoMXeF8SuQwFCNChQ2lxqKACTmgUAak0kMddtXwnEPJhcIlX8zmFDRozAFyQoJ3YgFiB5mhfsDilxfjEcAa9UjhdXdx7uR5myAi/xMQPXFPtXme7RSgLZiR0jy6a2Cl9QcMwUjwrpLN5oCOTVhcGTWNCWuYlixZ1syMvOVw3gOwtddpFH3RoswBhjJuVJdFkq52d5M9mM6YpTlydAYIG00qDxaSdhpIsYtcDlWbi+SKMpVBIzEHYWj7/dv88Fczw0NKXIjMzEnVoPeAgKHJdCsgCg+JgUEdrfiPd4tx9jTOhzEEn1XN0yh1CMj2KbvCoAe7K69KttuCRZq7CsFXpJv4I4xTuiNKLKfgmYMsZn6TyyzA3dqXKoT5fs1QV6YvxLZ3H66edjYff64q8HkJjEHd91NEoRoS1stLSkE/EjAEhxz3HMY+8c4iMpA0pAB+FAzULY6QT1ocz7dMCcBmuqiYsk/tzxYSTDLKoPdtbuV1USPhrqLoEb37gYEzk7bAANEPKvihYUABWkL9+LXDao2bZizux+2zG3J+ZurPStqxT4qh7tv4VJ+alWH/67+Z8sKOrZ6mTSCtylhugo59SR4886K5w9zoAu6ofgD+IIPveIeN5grGEX+0kOhAPPr8qxahCnxajYG++xHxLY9iMUuGDvpDmCDprTEP4erfM4ThucvOg89nPUtGXGm2mNTb6bTztVvh+UEMYRaOn7yTzvF/sjOBmnHR4y6X56lEinfn4SfvxXB39f1+GIMkSucgKAks+1GjRoSA+1Ka6+LzxbDPmpJ1Q/aFPLQyt0FueepPpS7sUb2+W4/H8sI3bPMd5m5Wrf6pAD7mZCw+V/nh+aQDy/RrGd9poO7zGdI5GOFl/2pFv5aw22NB/6T2jzC87Su7v8ijvZ4E8aPkmXkI+elcaCdsZ92Te+LSE8xl5PYjvFG/4V88P7NgNH5TRuRax/FckTta3+lJBRsjJi72AD6jf66HCx2zcHNoOofLr8vEfzOGbtWp/paTyrKfmR/jhc4xGDxLLhqIbOZcG+o/ZCvb/HFRfHRu/xVB/TTv8AVbaeII0zRbh15XXi2UkrR3rWoN1VjzGEjt39HSZhnzMDrBKbMit/ZyH94nmh82ojzHXD6UAJoAEmyRtZ5b+ewA+Q8sJmchTiZ1yM/wBVR2CIDSzhaGskb6b1AD+EEHGlKSSh2R4Y+TzkCQTmaSYsuZEK3FHHsFYOV0llNte42re6OozyzorI+X+sIRWqNkGoHnrSVlA+TMD5DlgOcoYVT6pojdBQDglZEssY3I3AtiQ25BJNGyDdXtBKaVspIrkGzatECPOQG6PlpvzG+9pGxVO9VMmhkzKZYxCKHLqJ+6G/iLERB2B0k7SSaVvcKSemGg4TpRnBI2ZV4g4BUQDVokUfAHfY6+oOkhbI3GC+Vz75kwTQFRBT96rEh75aCun4lbY+IciN7sVcZUtshuZkDcSkkb4MlldQ2J/aTFt6Xc1HHWwJ8R9McZmJpWEhTc1q15aXpoPhKSArvGh3LbryB2HuzPEU+scQZ6CvmSgPNaiijjo/ifLn8x/Z3gEefy8eYeKAqxkC61kYsqyMisyiRI7IW9hgogKNqvp2cEoYp4CDsJDI6MV1aVkR9MlWxfTqZS1Mb2u9wvjKwFYM1GcvKT4WY6opSeZjl2WyfsNpI6DArN9tIOHSLlJ1OyghobZQDv4lc2nUhVLUKo8gJ+Idq8jm4GRJo3LEXG/hNXqe1er8AYdeg644mbLgIuhvb/iXDjmcuZnbv49RHdAmlN+GTSCaLDYc9yeWLfZ3guWzEKzyBMw0otQx1iMVvGuuyADsb3Js7bUtZ/gCEF8pGAbto0FK4NVpXowsEHYGyD5iDh08+TkFKUVz44pPCjg/bXakcbWeR5G+WE8QC0zHPBNUqYe34Tfq51XztD2WkyTM8NvB9pbtoa5VRtkHoLHr1D53MakY7XofccrMZUUeVeXQk/drOQmSZSVN7bgMCVNA02kkciPP88JHa7hKRLI0CsZH2EcallDMetbLrBuqN93sPNRsucARfnVOsxGRpaTby553LfE01d1l0YgCNGmc+HavhG/UDa9/li/DmUICqVIUbaSDXQct+ntijDkWDNHL43iYq7sSy2ABQB+LTyF0K33usXMrmEf4JFOwrbp7c/x+WB4kDQDTzWrgi6Mx1Pl1bPrvXZvlfqG/x+XTrilNI2zEhSrG7NadvENR2A1Jd4vMpFmuW5Hn6r6+n4YpZpjqJUay4UgAfEyOK/3gw+44HQ/Vzzoi4w/Aez+PHmy0twHGrfejRG+4HPbY4T+2sIEt7DvI4h/uzr/8x+OHGZyWI8/xwsdsACsbdQypseY76I7/AHfjjRqkZSOzzC81RnMPr5LvszHXFpCK2yrk/OUYelPPCP2Zb/Ss48sqPxkHr6Ydw4GFqJik2eoJiqPxHdqR+1VnjBAGxXL6jfkSwr5YW+LMTxPLAggfXIuYoGmyy7ee6nDNxeTVxmSxWgwLzu7WgfTdvwwDzTr/AElk3YEg5pxV+U/dqR/tC/lgjW/nM27nySxd+Bl+q0TtVxlXy4jicF8zIIFIPQltZBBI+BH67Ggd9sTnLhQAo0qopVUaQB6AbDA3thMf6T4bGSdNZt682EWld/Yk/d54IzXqLjnSoNuVv4262aKmiK8Iw8QErJXTN08uf+eOTv1/XLnjtGN192+Pkh88DkKyjCHzv9efngfHxZMnmW1jTHNFLM1A/HCAWPPm0d719heeChevzws9quEjOS5SF9QS5WdhtsoS11cwWBI5+Z3rEtAlcUK7I5t5Itc0SxrPJJ3TDbWzM0hjPn4i2kn4iCPCfEW/sVxWJcjAjHu2SJLQ8zsN1HNtyQRVhgQd8Uu0aZbTHHOyxqdKogvf7K6FXxeG9W2wrpvgFNmFXh8ssdsY4mjj1CmJswo1AfEW07bDxDqFs4M2VLhRdg1izTcQd41kSafvNLqGFM0jDY+X6rHuIcPgh4jAseXjIaGc91oJV2CsRagEk7D4QT5DFjsUFSfPqBtG8UQH/lqyEfet+946zbj+muHeglu/VX3/AAxjsqH34tnmAnXMHQZoRoh4Z3RY0jj7tZkjPhoszJIpKWLXSWsfvr5G5JoY8xHTAstmwRTKw8LCjuD05bgg7g7z9oM2PrMShq1QySAD7SqV1eI7L4W52Om+IRGRJ3oc+JVV1J8LVfi3Fq4B57WLBoCxpuiLpZsg2S+3ZmZJlfKzKh3DPIOn7rCjrHvVVzw25SPu10KzNqJZ2fdmY1ZJ5gbAAb7AC9sVoJLNCxvQB52Nt/17c7wvduuNd3lmSJg0spMYC+IgV4zsbBrw30JwJkDRFcXVDJul0y9/JmJRq0vMxQnyAVQeRu9PXljz7+HUGH7jAD7qAr7sc5aIRoqXuBRNE78yduW+O+/HLUrXyDArftfP7sZVRznPLgvUUaYp0mtOsX5ngVyZ6BDEgLRs/EnkT+8nr5c7GB2ezLRgsvhZTqBH2WIYGvYqGv8AiGLWdsUQeXLVzQHaz+9GeR+/2EyoWlRV+BjEFvnpZgADe1i9O/lhigwEzzzzvKWKqlrSDzzz1DYQpKqT1VSSavkLP88Kna/ZI+Qthtf8UbbemGrMmzQG35cqr26e2FrtpDcKE7kSp+J/wAw1UvKxqViF97Hkf0rm/P6vFXtYJ/MYdCMJPZeMji81HY5Uah661A/LD20e+F2CabTuHkEzUMVHdpSXML4rmzXKfKC/aGRz+IGF3MknNcMVVJbvtR23N5trN+yE4O6i3FM2QbudQaHIJBKv5kYHZE/6U4afPWeXK5sww9sXa6cV3eRShH4Mpp7RPIc/wySSMoT9ZUgkGtSKQDpLAHmKBPLmdsF0b4q3IoH35/liHttbPkXjpyM1pIFH/VyM5u/siI38xizK1/r7vyOHKhGqAOpchd/i3/XnjzxHlZHLHo361Xof5npivn4jIpCkq4ZGRuZUq4JI8wVDKR1DEbXirSDZSZUrr6def4YXeNZzMu+nKx00bFe9kBolhpPdoAS2z6rPkdiMH4NegGUqX2LBNlU18Kk7n3PM+QrHSysF3br067n198dIaVwBKG8I4GmXkMpLTT1ZmkNubBBRSPCFodAOfOtgEgjLwGAAEjPQw1RBKGYEk2NyO7l3XmApvmA1q/XrfPy/w2wl8Dyrnjgj37vW2YNnoqSLGR/6kxHyPli7HyoLVa7MZhVm4g3Vs9mL9tRI/FjjjL5VZ+NQqboZd2sMQRfeJYI3HxbH29MCeC5ijmWY1eal50BZIN30Hrgl2fM68QOYEDsncNCrEaV/tFZnJYA6augLJr54zKVJ3vz6mwfZaNXIMI29zsTO2Xb624Q/1eOERFWNkyMxlNWD4dDptYrYAVtiw0Rv0PX2Nj79sfMtCq3p8TMxZ32t2Iq3I5kLQv02AG2AnGO1kGWpQ/eyGtMaeInqN9wOd2TfPGiQHJFoOxX+OUmXkLE1pIPn4ttjzsk9N8Z3lcgqm0UxjlYOpq3oW1gDc/CCd+eLed7T5nMjT3I52QkikHfw2WNrVWRpPTlVYrSJmiP7OJb/APEkZ/wAA/DCVd0OgGPrwWxgqUMu3b1Ge+FKqqOgvzY2fvYjEyUepB9KP4Et+GKa5PNf+LEv92L/ABOLUOSm+1mCTvyjWvywo7L+4ePotVoMWYfAcQo5o62I23o1t6ijuD5ryYeuB3Csk0+YysAOllciTfksba79TV151i5xDOGI6JCGJUlSo0natms0u+4IPQ7AgYZuyuSgHdyAKMwurUyt8eoAHnzHQDp5b4coWAn6b+eCycbIkNE9e7t7u5M0jc8L/blv6uK6SxEn0F3+WDRsmm8v16/r0wC7Zyg5R/7wG3nuv88MG4KzG6hcdlSf6Zl2/wC6bn3kWsaC4widikviebb92CJfazdfheHpxthalIpM7B5Jmt813aUicJNcRzVUSZ8yfmvcgf8AO334Hihxjh4HQE+3jzDfkcXuBZctns4TYBnzBVvdolaj1orWBnZNTJxXIlrYrltRJ/8ALlonz3YH3OJp3xbt33S7rUQtKzvDVjQspc02qmYvzLbgE7H9oRq51Quhitpv25+lf5b4JvMkyvGrb0RtzHMBhRurujtekjC12fzWqFUYgyx0kwANLIN3FHer5f54cqAm5QBZFQux/wAMcIhry+/5Y8su3MjA5ONBG7vMaYyzsIyNWhxWpfEdlar6/jQMgA3UEnRXp0pfn+vbHwgBWZjQA5k0APO+QH5Y+Szg7VZ+7+eKOd4JFnJYEnZzENdxqxUOxAK6iN9grEVR3O+KgAuU3hUW4vJO4jyEYzDEE96doI9yBqO1mwDQO45Xg1wPs0cs4nZjmMy66ZZDsoUaSEjUkadwDqN8jsAQAZOSQRLDGO5jWvDGFUUOlVtvvt5D1uzCdgCSaoE7WfU0AL9gB6DBBA0UQTqsf7LqiT5pm0yaJ5RHdAVrdnk3YAAKinU2wHrQJ7j/AB4ZWAt3amR2qOJTu7X8TbA8uZ53t1FgewzI82cQC5Gk1DcghQz3pog/Ey3R5VsRYx948rDPRROwYRwBlAArUxYHlVWEXagPCPCtViHkNYXHtRqNPpKjWzrZWGz080ZWVx4hTBFCij8QU7sB054CRcI7m+6KgEnmtEDysbkfP7sGilfr2xyD93LGD71UkyZ3L1owFCBlEIJmQHvvYg9dQDqHr++PcFhiNci4AaDNOoPIOQ6n2bl+uQwVhSq9CV+QuvmK/HEbRU40bWQXXYg1zJHJSeVjmLvlscVdn3HcUA0P7j6HvHPaq0cOa3vMR7c7jo/dgdmWkkZkGYdlFhmUBVvqq18RFGyTQ+W97j+f0IUUkE7WOZPUDr139wOfKPIR6AFNgrWobGiaYLv13Ut5sUHLbBaYhucgbhA70tWdLujaTvue7n6KGHhMUdu1t6Hffly5lrPL16EnT5+DiTkqREcii7gjl4gRq9x8j1xfy66mvmBdb3tyZh13PhBPSz1wQCdOmB1cS5hsbpijhGPFxbx57EY7OcT7yPu5WBkipXYiga8Ibc8r+/fFXtXnRIsccbq41qXKENvqVQCRt9o4X4873WYF7pKjRyDboPrA+Y2+/HPYxNeXhP707u3siXV/3qwd9YilmPOvosl2Ha2tlHOnqnf6Px/W+IHrcAv/AGW/6YcXF4R/otmEzZ2VVI1SRjnfJW228r5+uHll2wRrIY1p2AJZxl7jvKQOyGYLZjMqWJ0z5kC/WSM7e5wL7HS/6VyW/PLMPujlIH4cv8MW+x1nM5voO+n+8uv4isD+y71xXh5AJqCq/wDRmH5k4pS/qXob/lNWxpGq7AADyAAFnc+m53wpwRBMxnNNUZQaB+1oVmJ9y1+5J5kksh7zvT4R3WwvX6Elgui71UpGqqAOx2wrZRnOZzpetJkUJseQDA89iLrfzB9MOEwLoB3K2JPO/uv7sfJW8NsQFHnQHvZ61f44+SSqoYsQoHMtsPx/DAvMZycufq+U1ixUs8oiQivsqQXI9dI5X5Yo0TouNkUCg0Qwa6OxG43Ir359L88VOJO0XcOrUFzEOqxZKlhGwFnbZj/0vEqZlwB3sOkblijB1QBSSWGxq7WwL9BvVHjOYHcwlCHWWXLhGU7NqdSCCOlKdvvxYMgyF0ynLIrJR70i7JA2JA8iQADXQ1yq97xKHAavtVqr0BA9uZx8lziCXuiy94RYS/FXio1zA8J3O22OZ4F/tCtsoNHy2vrt05/4nBNqnYs57AcFjzmU1OXim7yZxJGdMkb66On0obqdj5YodrcrLFmstLNNHPrMkHeIuk+HxKsgBK67kJ28jywwfQ6KyWXNkl+9O/P43Bs9TYJvC7Lw9puGcUl5vFxCWZfTQQH9/AWOAUpqNqNPWQjNd0b2P7CrMnIeuInavlviLKT61VuYIFVvV1ttuKvkcdSKDtzA6f44wiyDdezY6W2VSKWhZ570B1Lch71ZOIc5mu7X4vGQSzVegeY8/IDqSOe+O5LUF2s9EQc2JO3zJ+4D0OB03hDyv4ih1NXJnGygeimkX1Lnyw7TYCZ5nqWfVqFojb5DrVbIwXM0jCxCANJP+sO4F+moEn94k+eL6ChVmzWo/wAbUzMfk9+6DEkGU0Q18TaXd6+05Bv8W29sdt4iSTQJPX5ffXT2wR1XMd3oqNoBltvrfwsrGVjFt03CqB5Lt913jvNsQhr7RVR/tMF/C8Qx5pUB17bk3e25v5c+RxWzfFBqUICwVXkJ26eGMfNj6csK9E51SYt6Jx1VjKcTrx/lUeMqZNKxkam+sv0+FFOrf+4h+4DBzguW05SBR0y0sje8rbfhq/DEK8GATPsxv6nkTH7SyrZ35E0Sp9bwWh8GX5b/AFXKp821KPuu8NYuWUmDf9vJywulFSu486DiEa+idahzV/ZzLL9yqP5YdGGFL6Mk/Y5pxyfNzkewob4bnw3cgJHaVm3Y1/2uZZTt3+YPof2iEfn+OBPZyXTxThpHWJLH96KS/wDmxc+jVP6uxPP9udvUQivw/PFXhtDi3DgB/q4OY/8A6mwCjfEuUVD+E1bW2EvKTs804JAImdVHLwq7BSfcFfvw1SwsZFfUdOkgrZ+LaiKNVWq7BN6arfGa8azS5fi8sTB6zfdaWU/vARNe4/d5jcEct8OloKXlW8vOZXXMBe9ZyfqUAOkd2CNWYkJ2FkWGbYLpC2xokcyM2UIU5VZa3B7wrsbO9D7Ni6A68tsXfChdlADEKo57qt92g8gCSAPNicRxtQ3OkjckLY9RXliC8SAFEFd5F5CitKndScmWwy2OZUjYhufK9yDvgHnuzBXLRxZeYiSJ2mjdgBc2oulgDSEGo7Ac6252cj8I0+Ai9tC6RXP4bOne+RI9sfBL0NUPI37/AI44vymy4CUV4LxBM3EkxTRIhIZG+KN6p1+5tjvYYEc8XMwaRj0CsfwOFfLv3U3frY10syDkwGyuAT8SDbpqWxzC4NZzMSd1mSyaUWNzG+r4x3Zvl62Qa3FbXi7TmuriyTPoynEeQyrE7L3hPt3sl/n/AJ4JdmYu5y2YgmjZ/rMuYc6FtdMu1HXp3rA3sRl1bh0CkakZZBQNbGSSwN/lzGOsz9GOT+zlJRyqpwD6faP4/jhXBfMqg/ulGrxlYdyVOy4buzG/heNio6Hbcg+xJ/HywQf+I0OZJobdfYeuBc+XXI5yeCRZAgCOv2jpIvxUOQY7GunS8WzMspDHZNVKpo6jzGrSTdc65Cr36J4qiRUJ2L0GBxE0QNvOqrZlzIdQsEqRH0KqfCZPRm+ze4XUau8fF4U80kOXjYL4TJut0IyNBPoSfvPti9Gm/MM1mzW18jX8K7KOtavM4YuyJR83KEUD6vDEpbayzlmrkTQEf4nHNfeG7B9uKBiSWszO1Jjnt5lLma7OcQQ33Mc23OOQBv8Ajsjb88DZ4MynxZPMqf7pcDy8QLdPIY12Qbigbqje1H0/QxzDLtz8V0o0+/M+WObVOaCBz9YSnT1NZWOxzjUAw0tdU4ZCSfVig/DFjs6EaVppV/ZrqmcXf7OAEoN+eqS/esaN2jzC9xKXQHSjgj2BFLq5b+dYyxX7zL5eAERHM93G7WB+yUgsbNDc23rv54PScHmw2xx4IhrEsMwLT9dOPXtTplMkw7P5uaSzJmllzDk/xVoHtpVT8ziLMEd1d7CHJnyqnJP88Xe3naTLDhuYgidATEERe8j2AKrpFMSTpvYYF8dUnL5iifDFlQK5fEaB9N8Rj/iLBv4tSmG+HMd3qmD6JZLycw6jMy2L5XpJw4yAnCX9FkOlM8AKH1yUCj5UOXTDvWGNYQdCs8+j9B9WQgcxKT830j/lwF4M4PGMkDtpSIH0/q+of81YPdkXVMkD+7BqP/8ApMfzGAHZePXxnLg7+EDf+HKf4jCmFM4h/O1RW+W1bJl80sq6kNiyDYIIPkQdwaI29sJn0rcGaSBM3CP2+VYv7psW/wB0qG9tXnh30AAAAADYACgPQDpiCHNq5YDcqSCOfI6T+III589saIN0udEtcMzKZmNZUIKPpaxysGyvoQR1xP3I9P1+X/XC73Y4TO0Lkrkpjqy8hrRCxsvExqxfhIJ5ivJiDxkI6b/ofyxDoFlUAlSzEVzo9N8VJiQraK1c1DHYnmAa6HcY6eaue3n+rxw03KjVfP287/64G58q4Claquqvpf4bc/LFn6x/V5Ym2UxuAbqgVN7+x2JxSCE/ryxyyXGyncFHXarorXM9fXFmTMrkL7EOP6Oy+wFKwPX/AFj/AM98R5zNsM7xqWNypiyJojmCIgyMOm1mvnifsblWjygibmjyg2N/jZlJ3PNWB5nngXxPLS95xdx3dZuGOOGpohZChXBBe1Gx54VwEmvVB6+JTNcjomEILxaHu4eF5l7cywyRWTuR3heGidxs+xvkB5Ylly+aRrbJ5h9NqCFD0L+yQd7odOWCnHyknDeG5cOnfQyZVWUEPR092/wsbC3dj93B9u2uSiN96XNkAIkjVX71JVjyvbBsVTJePh2b+CJhsU+myGnbKTY2mHPJ5sHr+xO58/vvFTNcBkfVPp7vWVCoxaOTw2ragCCvQ7giiMO0n0kw69MUUxYjUB3RBrzt6/VYUW7SO02ZJWRUmlXRaiQKVQIysFsksApNeXPC4ZlkssefqnBialUtbVAyz4x3KLKySihvGRsakkH3FGAs+W3nglDxLNx/652reiFcbbjmHY/OseymfifZ2CfxA2vzb7Ps4HLrti0I0rZlIHkQQfbc/nhWpWI/U1Ntw1Jx14IbxLjmYlVomZfH4N4yCSwNm9SkUtm9PXEfZfhUGYzCnMBWR2OXyyEHS5jXVKdug2AJ28RHTEHEJh43jOtl/ZRqOruaY+m+w9Aehw3ZThKQ8U4blkorlMrLIWvYs50E+5fevXGjg26mIj+fRZmPLWAMbt8hpx7gg3bXs5kYsjmZMukXeRSpCSIwCr6k1AEgb6W5jneJc9GTE69Jczl4qrooSx/wn8cU+I2/CwDR+tcUkNX/ABkUPP4KwRnovlq5HPTE15R98P8A2jAvaJu2dk8DwQcNod/PFGfowH7POnzzs34EYc/1thV+jQA5Wcjrm8zv5+PmcNCmsHiwVNpWZcDn/wBGTOtHRBIoH8SLI+/TmwHyxB2MiZeLTlRqeOGXT5agERa3A3uuY5nljjshvwzM2SQBPt6FAfusH8cLnBu00+XzJzaadTfGhFIymrXqRy2I61z5YVwjYr1Dv9F1a7G9i/QsTEqCy6Tvsa89uXpvWBHF+OJEwiAaWYixFHzrzcnwovqx36XgOO0s2chjfLRmFJecspW0G4YolnWbFKTQ3B5Y7yWXWKPSisNRLMS1uzH7cjb6nPO+nnjQcYSoK4zcUuZUrmXTum+KCNQV2urdwSx5bqEoixvviPIZSRCVJRoAvgO/eA3Wk9GUDe7vpvzxeI/ljgqf1+eKl5A0XASvhjvn+v15Y93Q51j4b6b7/r33xw0nz8v5fyxU1B1Kwaq/F5iio41EJLHqVRepWJiYEHpbq3yxbky6ujRk0GVlJHPxAg17A4gZqB8+nMHz288RSuwVio1EAkLdWa2F9L9cT02ghdlVHs1FJlyyTEl3aR7JHIOQKoUPCV5cq2x5+xWacArxDOKCAQvekgXyHx3Xzvlvi4VYyxA1eg697ALBSQOW1g18sSZ3/wC78NIND6tPq8qoc/10wDDn81UjqBR3/JaUIl4JmskBNNxDMNGh3QhSJCdhHbOT4jS3zGrpRoL2M+kEZKFocxAZQWdw0emyXbUwIYgVqJIN+ldcK3EOIO7yprc5f61NMFX+NzbL7pVA7WT5nHbdn853kMXdftMwpaFC6h3UAm/ipfCL3PQ+2HiSbBCA60+8D4ZleKQSZuVI1mErd4GeSNY1FmNfA4H9npskVerrim30fNl5MrE07j6xLpco97iOSQkK0YANou9te+wwP4HkXi4NxJyTrklSHSOatG4VrIJBJZzy8sUON9qJpPqfcyFTlIkCv1aXQqyOQdq2Ki+mr97HGP7lzXPn4SUydpuw8uWRGTMrmHeSOJEljCszO2k06URQtvZWPTASXsxxBGIPDyaO7RzRvfqO81N/kcSZP6RMxLncq+ZEbRxuQFjUqQZFMRfcmyNRIG2xbDPlc2/9NcXOo6YsoukXsCI4mAHl4tZ+ZxXomEacPJE95rNtm580Dfs7xFgpTLrAYzad/JFu3JO7EWwerAJ2wZfKcbUlVPD3IAtQ8wIHQkEirr22wr5LWeDcJJYkHiS3Z3rW4H4gn54M/WSvHeLksdK5OQn00xxEfdbfecXZTawQ0BUfVfUMvMqrxWPPSS8PXNxZeIHMhk7t2bVoAck2SoBUmt7wTjIMmQHmcxJ+B3PzfA2KT9h2fDb7Oa9ANvwAwSyJ/bZLy+rSnfzPdHb5EjGT7SIzRuPkU1hZy/VGfouv6rmAemczI9PiHLDa2FT6MiDl8xX/APMzP/MKw3EXh4aBB0JWRdmrTheYIH/dZWHuTOB/7ThR41k1hnniQ2qOwXyq9h8uWGeLiKxcN8i0KIBsbYtIp6V1J9MAOBcNOckKLIFOks7udtyRueZJPp1PlhShZ1R7rDMVNRtmjcmbJfSLGqKjwOQgCWrqTSgKDVKL2FjYV67YZ+G9qcnOwVJqewArqVJLbKBex322Jwi9rMjOiQ9/PBKqHRGkQVdAIBOyotjwDc3vgd2aygaXvjOYFiIqQBWJY2y0GOkjbcHzG3k42oxwkaJcsjVbIU/X88edMJM/HoozqPFZ2pgdOiGm3uiEQEqa8xteJc92ky8oS8zm2FbrANIbc2WpTIp5DYj4djucSXN5n0VQCm/QfLlz26dMeaI/u/f92ETNmHMNeviz0AAsUbIv3lQL9efW98dxcIg2IyXFHPW5SL87/bDA+ma3Wee2EToyU3xZOUEl1ZtgKVKUdSbbxM225JVQK2uyUL6QO04UdxlZgJBvI8RBo1QVXBI2N3XteCoyMAJY8Lzz9Kkm1A7UdStmSCPlin/2by5DaeEZqvDsZkUbG9rmve6IHTFfeqc6eXqrCkef4TZl40XTTBaA6j05+e23nthK7TcTk4hmMtFl45F7yOSOJ28AnUkmTRqIAShV3vXS9/rdmYTz4LL/APljnz/8bHv+z8YO3B5xQ8JGcNj2PeEA88J4UUqDi4kkn/SP/RTNVzqgAjTt9ENy3Zk91xLvh+0yaIFUHw6mY6m6EgBduQ/LDTLOq8T4HKx0RjJMSx2A0wyFt/mPvwEfhSICf6KzAJHiP1wmz/FTmz+upwNn4XZ1fUJCAAArSSMBuCT4SOm2ke+H24unsH/X/JA6B5Enj6KrneOyOJ8tE39WkzMsq+GmfU+pNVnl8JC7b8/QkvZuEZGXMTZuNJlWYrAWSy0ZZdN6rOor0HXHuHKh/s+Dh26g96Qf981+OCsMGaUjRwfKJfVu7/8AleIdiWgyR3kDipFMmwS3PLkIW4ZKkockxS5u216NLxsy6QNqBfYCzXXDDk+1mWOc4vKrSSLm440hMcTsWIiKttXhGojni5fENyMjkU9wp/JsSLJxYgASZSEeQQn7tqwM+0GC1v8AcOAKn3Zx6+5AoeJMchw/KJk840mXzEc7/sCFOl3d1Uk8/HzO3ti3Pn5lznEcw3D82wzkPdIoUaltAjF6LVuoqr9cFpMhxEnxcVQeYECL+Jx5uEtzk4lP66WRB6XtgTvaQGhb/wAjwCuMKTqD4eqBcElzUk/DUlybwx5WN4gzKaYmM2xsDSbUGt+ZwwZFbkyVVtlpB87iB/HFJ8lw1Tc2ZaVudPmWYH/ZVqPti/k+JZefMp3EivoikFLY0i46++sI4qsapz5TpGkDb6pmizIIlG/ovjAy2YN7nOZj8GArDbWE76J5AcnKOozWYv31A/zw5EY2gIASGpK/PObfVlIwGGzWB+9ZcbfNsNPZ58nBAqS90znxOWQHc+RIOwG36OPY9hSpQ6VuTMQJJsmH1AyHZZsAlrtnmIDMv1WOMDTZKCrYtXLpQ8q54Z+EQ5QQqqRtK5RQ7LCzA8i4B01Wr16DHsex1ejFINzG2+57UKlUl8wLo1/Tmgb5TMaa6RL+RbET9t0jsvDmkHPeID8mx7HsZtGnTdUyEHvTtUlrc1u5Sw9uMtJsrSMf3RC7H8AcXk7Qki1y+ab2h0j/AIyMex7FsVRZQNpP1S9Ks6prC4bjU1H+ruK28ckY/J2xVk45mBt3eWX+/mq/KM+WPuPYFhQ2tqI7/VN1G5RKov2gcbSZjIx+nfM9/fpxz/2pjGxzmUO3TU1fc2PuPY1mezabhMpV1ctCGcR7SoRQzkR6+GBv5ucV4+1CD/vIH92E+3U3+OPY9i59n0224D0Q2e0H6R4n1V+TtdAF3zkxHL9nBp6eqscVT2rga9D56WrvQKPQDlXXr649j2OZ7NpHUnw4BUOLfMevqo4eINKbTIcUk93lo+ta6xbj4LnXFpwpwCa/bZkKfcgmwMfMewc4Ci3Ye8+qj3upu7gr69j+IN/3Lhy+kjaz94Q46XsPxAk6YuFxGzR7ssfSvD74+Y9iBh6QFm+JPmVU1XnU+SuHsBxEixxCGM/ux5YBenzxHD2D4km/9JIT5GLb8t8ex7EmlTj9I7guFR/7j3po7E8CfJQyJLoZ3meTUmwOquhHh3vbDBj2PYkqA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investi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365104"/>
            <a:ext cx="1624205" cy="2238234"/>
          </a:xfrm>
          <a:prstGeom prst="rect">
            <a:avLst/>
          </a:prstGeom>
        </p:spPr>
      </p:pic>
      <p:pic>
        <p:nvPicPr>
          <p:cNvPr id="7" name="Immagine 6" descr="vassallag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93096"/>
            <a:ext cx="297633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Le immunità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04864"/>
            <a:ext cx="1514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851920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VESCOVO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412776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 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vescovo  </a:t>
            </a:r>
            <a:r>
              <a:rPr lang="it-IT" sz="2400" dirty="0" smtClean="0"/>
              <a:t>venivano  concesse le  </a:t>
            </a:r>
            <a:r>
              <a:rPr lang="it-IT" sz="2400" dirty="0" smtClean="0"/>
              <a:t>IMMUNITA</a:t>
            </a:r>
            <a:r>
              <a:rPr lang="it-IT" sz="2400" dirty="0" smtClean="0"/>
              <a:t>’:  </a:t>
            </a:r>
            <a:r>
              <a:rPr lang="it-IT" sz="2400" dirty="0" smtClean="0"/>
              <a:t>le proprietà ecclesiastiche erano  libere dal controllo dei funzionari del re e in esse conti e marchesi non esercitavano i loro poteri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24128" y="4149080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potere imperiale si frantumò e conti e marchesi cercarono di rendere la loro carica  ereditaria</a:t>
            </a:r>
            <a:endParaRPr lang="it-IT" sz="2000" dirty="0"/>
          </a:p>
        </p:txBody>
      </p:sp>
      <p:sp>
        <p:nvSpPr>
          <p:cNvPr id="8" name="Freccia ad arco 7"/>
          <p:cNvSpPr/>
          <p:nvPr/>
        </p:nvSpPr>
        <p:spPr>
          <a:xfrm rot="2912298">
            <a:off x="5557401" y="2342936"/>
            <a:ext cx="2144839" cy="1728192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La </a:t>
            </a:r>
            <a:r>
              <a:rPr lang="it-IT" dirty="0" err="1" smtClean="0">
                <a:solidFill>
                  <a:srgbClr val="C00000"/>
                </a:solidFill>
              </a:rPr>
              <a:t>curtis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77281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http://www.storia.lascuola.it/visualizza_flash_800.php?file=come_funzionava_la_curtis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La signoria di </a:t>
            </a:r>
            <a:r>
              <a:rPr lang="it-IT" dirty="0" err="1" smtClean="0">
                <a:solidFill>
                  <a:srgbClr val="C00000"/>
                </a:solidFill>
              </a:rPr>
              <a:t>banno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DOMINUS</a:t>
            </a:r>
            <a:endParaRPr lang="it-I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1126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220072" y="198884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Amministra la giustizia quotidiana</a:t>
            </a:r>
          </a:p>
          <a:p>
            <a:r>
              <a:rPr lang="it-IT" sz="2000" dirty="0" smtClean="0"/>
              <a:t>Assicura la protezione ai contadini</a:t>
            </a:r>
          </a:p>
          <a:p>
            <a:r>
              <a:rPr lang="it-IT" sz="2000" dirty="0" smtClean="0"/>
              <a:t>Estende la sua autorità su un territorio molto più vasto della </a:t>
            </a:r>
            <a:r>
              <a:rPr lang="it-IT" sz="2000" dirty="0" err="1" smtClean="0"/>
              <a:t>curtis</a:t>
            </a:r>
            <a:endParaRPr lang="it-IT" sz="2000" dirty="0" smtClean="0"/>
          </a:p>
          <a:p>
            <a:r>
              <a:rPr lang="it-IT" sz="2000" dirty="0" smtClean="0"/>
              <a:t>Assume i poteri che spettano all’impero (impone le tasse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castello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88843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27584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 SECOLO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88224" y="7647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XII SECOLO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XV SECOLO</a:t>
            </a:r>
            <a:endParaRPr lang="it-IT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4908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170</Words>
  <Application>Microsoft Office PowerPoint</Application>
  <PresentationFormat>Presentazione su schermo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Carta</vt:lpstr>
      <vt:lpstr>Il feudalesimo</vt:lpstr>
      <vt:lpstr>Il rapporto di vassallaggio</vt:lpstr>
      <vt:lpstr>Conti e vassalli</vt:lpstr>
      <vt:lpstr>Le immunità</vt:lpstr>
      <vt:lpstr>La curtis </vt:lpstr>
      <vt:lpstr>La signoria di banno</vt:lpstr>
      <vt:lpstr>Il castello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feudalesimo</dc:title>
  <dc:creator>ScuolaMediaBorzano</dc:creator>
  <cp:lastModifiedBy>adalisazanni</cp:lastModifiedBy>
  <cp:revision>25</cp:revision>
  <dcterms:created xsi:type="dcterms:W3CDTF">2012-02-26T11:35:11Z</dcterms:created>
  <dcterms:modified xsi:type="dcterms:W3CDTF">2014-02-09T16:38:09Z</dcterms:modified>
</cp:coreProperties>
</file>